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5"/>
  </p:sldMasterIdLst>
  <p:notesMasterIdLst>
    <p:notesMasterId r:id="rId155"/>
  </p:notesMasterIdLst>
  <p:handoutMasterIdLst>
    <p:handoutMasterId r:id="rId156"/>
  </p:handoutMasterIdLst>
  <p:sldIdLst>
    <p:sldId id="286" r:id="rId6"/>
    <p:sldId id="300" r:id="rId7"/>
    <p:sldId id="326" r:id="rId8"/>
    <p:sldId id="390" r:id="rId9"/>
    <p:sldId id="397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398" r:id="rId31"/>
    <p:sldId id="422" r:id="rId32"/>
    <p:sldId id="423" r:id="rId33"/>
    <p:sldId id="541" r:id="rId34"/>
    <p:sldId id="424" r:id="rId35"/>
    <p:sldId id="426" r:id="rId36"/>
    <p:sldId id="439" r:id="rId37"/>
    <p:sldId id="428" r:id="rId38"/>
    <p:sldId id="429" r:id="rId39"/>
    <p:sldId id="440" r:id="rId40"/>
    <p:sldId id="430" r:id="rId41"/>
    <p:sldId id="441" r:id="rId42"/>
    <p:sldId id="431" r:id="rId43"/>
    <p:sldId id="432" r:id="rId44"/>
    <p:sldId id="433" r:id="rId45"/>
    <p:sldId id="434" r:id="rId46"/>
    <p:sldId id="442" r:id="rId47"/>
    <p:sldId id="435" r:id="rId48"/>
    <p:sldId id="436" r:id="rId49"/>
    <p:sldId id="443" r:id="rId50"/>
    <p:sldId id="437" r:id="rId51"/>
    <p:sldId id="438" r:id="rId52"/>
    <p:sldId id="444" r:id="rId53"/>
    <p:sldId id="517" r:id="rId54"/>
    <p:sldId id="447" r:id="rId55"/>
    <p:sldId id="446" r:id="rId56"/>
    <p:sldId id="448" r:id="rId57"/>
    <p:sldId id="449" r:id="rId58"/>
    <p:sldId id="518" r:id="rId59"/>
    <p:sldId id="519" r:id="rId60"/>
    <p:sldId id="520" r:id="rId61"/>
    <p:sldId id="450" r:id="rId62"/>
    <p:sldId id="543" r:id="rId63"/>
    <p:sldId id="545" r:id="rId64"/>
    <p:sldId id="544" r:id="rId65"/>
    <p:sldId id="546" r:id="rId66"/>
    <p:sldId id="542" r:id="rId67"/>
    <p:sldId id="451" r:id="rId68"/>
    <p:sldId id="452" r:id="rId69"/>
    <p:sldId id="453" r:id="rId70"/>
    <p:sldId id="471" r:id="rId71"/>
    <p:sldId id="454" r:id="rId72"/>
    <p:sldId id="472" r:id="rId73"/>
    <p:sldId id="547" r:id="rId74"/>
    <p:sldId id="540" r:id="rId75"/>
    <p:sldId id="521" r:id="rId76"/>
    <p:sldId id="522" r:id="rId77"/>
    <p:sldId id="548" r:id="rId78"/>
    <p:sldId id="532" r:id="rId79"/>
    <p:sldId id="549" r:id="rId80"/>
    <p:sldId id="550" r:id="rId81"/>
    <p:sldId id="551" r:id="rId82"/>
    <p:sldId id="552" r:id="rId83"/>
    <p:sldId id="553" r:id="rId84"/>
    <p:sldId id="523" r:id="rId85"/>
    <p:sldId id="556" r:id="rId86"/>
    <p:sldId id="555" r:id="rId87"/>
    <p:sldId id="554" r:id="rId88"/>
    <p:sldId id="524" r:id="rId89"/>
    <p:sldId id="525" r:id="rId90"/>
    <p:sldId id="526" r:id="rId91"/>
    <p:sldId id="557" r:id="rId92"/>
    <p:sldId id="558" r:id="rId93"/>
    <p:sldId id="559" r:id="rId94"/>
    <p:sldId id="560" r:id="rId95"/>
    <p:sldId id="527" r:id="rId96"/>
    <p:sldId id="561" r:id="rId97"/>
    <p:sldId id="529" r:id="rId98"/>
    <p:sldId id="562" r:id="rId99"/>
    <p:sldId id="530" r:id="rId100"/>
    <p:sldId id="563" r:id="rId101"/>
    <p:sldId id="533" r:id="rId102"/>
    <p:sldId id="534" r:id="rId103"/>
    <p:sldId id="535" r:id="rId104"/>
    <p:sldId id="564" r:id="rId105"/>
    <p:sldId id="536" r:id="rId106"/>
    <p:sldId id="537" r:id="rId107"/>
    <p:sldId id="538" r:id="rId108"/>
    <p:sldId id="539" r:id="rId109"/>
    <p:sldId id="565" r:id="rId110"/>
    <p:sldId id="567" r:id="rId111"/>
    <p:sldId id="568" r:id="rId112"/>
    <p:sldId id="569" r:id="rId113"/>
    <p:sldId id="570" r:id="rId114"/>
    <p:sldId id="571" r:id="rId115"/>
    <p:sldId id="566" r:id="rId116"/>
    <p:sldId id="455" r:id="rId117"/>
    <p:sldId id="473" r:id="rId118"/>
    <p:sldId id="456" r:id="rId119"/>
    <p:sldId id="457" r:id="rId120"/>
    <p:sldId id="458" r:id="rId121"/>
    <p:sldId id="474" r:id="rId122"/>
    <p:sldId id="459" r:id="rId123"/>
    <p:sldId id="460" r:id="rId124"/>
    <p:sldId id="461" r:id="rId125"/>
    <p:sldId id="462" r:id="rId126"/>
    <p:sldId id="475" r:id="rId127"/>
    <p:sldId id="400" r:id="rId128"/>
    <p:sldId id="494" r:id="rId129"/>
    <p:sldId id="495" r:id="rId130"/>
    <p:sldId id="496" r:id="rId131"/>
    <p:sldId id="497" r:id="rId132"/>
    <p:sldId id="498" r:id="rId133"/>
    <p:sldId id="499" r:id="rId134"/>
    <p:sldId id="500" r:id="rId135"/>
    <p:sldId id="501" r:id="rId136"/>
    <p:sldId id="572" r:id="rId137"/>
    <p:sldId id="502" r:id="rId138"/>
    <p:sldId id="510" r:id="rId139"/>
    <p:sldId id="509" r:id="rId140"/>
    <p:sldId id="503" r:id="rId141"/>
    <p:sldId id="504" r:id="rId142"/>
    <p:sldId id="505" r:id="rId143"/>
    <p:sldId id="506" r:id="rId144"/>
    <p:sldId id="511" r:id="rId145"/>
    <p:sldId id="507" r:id="rId146"/>
    <p:sldId id="508" r:id="rId147"/>
    <p:sldId id="401" r:id="rId148"/>
    <p:sldId id="512" r:id="rId149"/>
    <p:sldId id="513" r:id="rId150"/>
    <p:sldId id="514" r:id="rId151"/>
    <p:sldId id="515" r:id="rId152"/>
    <p:sldId id="516" r:id="rId153"/>
    <p:sldId id="324" r:id="rId154"/>
  </p:sldIdLst>
  <p:sldSz cx="9144000" cy="5143500" type="screen16x9"/>
  <p:notesSz cx="6797675" cy="9926638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isclaimer" id="{7D1A2F5C-4CB0-EA4D-856F-B1C66709E451}">
          <p14:sldIdLst/>
        </p14:section>
        <p14:section name="Presentation" id="{FB104004-E473-0D4B-8243-AF4D6966DA67}">
          <p14:sldIdLst>
            <p14:sldId id="286"/>
            <p14:sldId id="300"/>
            <p14:sldId id="326"/>
            <p14:sldId id="390"/>
            <p14:sldId id="397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398"/>
            <p14:sldId id="422"/>
            <p14:sldId id="423"/>
            <p14:sldId id="541"/>
            <p14:sldId id="424"/>
            <p14:sldId id="426"/>
            <p14:sldId id="439"/>
            <p14:sldId id="428"/>
            <p14:sldId id="429"/>
            <p14:sldId id="440"/>
            <p14:sldId id="430"/>
            <p14:sldId id="441"/>
            <p14:sldId id="431"/>
            <p14:sldId id="432"/>
            <p14:sldId id="433"/>
            <p14:sldId id="434"/>
            <p14:sldId id="442"/>
            <p14:sldId id="435"/>
            <p14:sldId id="436"/>
            <p14:sldId id="443"/>
            <p14:sldId id="437"/>
            <p14:sldId id="438"/>
            <p14:sldId id="444"/>
            <p14:sldId id="517"/>
            <p14:sldId id="447"/>
            <p14:sldId id="446"/>
            <p14:sldId id="448"/>
            <p14:sldId id="449"/>
            <p14:sldId id="518"/>
            <p14:sldId id="519"/>
            <p14:sldId id="520"/>
            <p14:sldId id="450"/>
            <p14:sldId id="543"/>
            <p14:sldId id="545"/>
            <p14:sldId id="544"/>
            <p14:sldId id="546"/>
            <p14:sldId id="542"/>
            <p14:sldId id="451"/>
            <p14:sldId id="452"/>
            <p14:sldId id="453"/>
            <p14:sldId id="471"/>
            <p14:sldId id="454"/>
            <p14:sldId id="472"/>
            <p14:sldId id="547"/>
            <p14:sldId id="540"/>
            <p14:sldId id="521"/>
            <p14:sldId id="522"/>
            <p14:sldId id="548"/>
            <p14:sldId id="532"/>
            <p14:sldId id="549"/>
            <p14:sldId id="550"/>
            <p14:sldId id="551"/>
            <p14:sldId id="552"/>
            <p14:sldId id="553"/>
            <p14:sldId id="523"/>
            <p14:sldId id="556"/>
            <p14:sldId id="555"/>
            <p14:sldId id="554"/>
            <p14:sldId id="524"/>
            <p14:sldId id="525"/>
            <p14:sldId id="526"/>
            <p14:sldId id="557"/>
            <p14:sldId id="558"/>
            <p14:sldId id="559"/>
            <p14:sldId id="560"/>
            <p14:sldId id="527"/>
            <p14:sldId id="561"/>
            <p14:sldId id="529"/>
            <p14:sldId id="562"/>
            <p14:sldId id="530"/>
            <p14:sldId id="563"/>
            <p14:sldId id="533"/>
            <p14:sldId id="534"/>
            <p14:sldId id="535"/>
            <p14:sldId id="564"/>
            <p14:sldId id="536"/>
            <p14:sldId id="537"/>
            <p14:sldId id="538"/>
            <p14:sldId id="539"/>
            <p14:sldId id="565"/>
            <p14:sldId id="567"/>
            <p14:sldId id="568"/>
            <p14:sldId id="569"/>
            <p14:sldId id="570"/>
            <p14:sldId id="571"/>
            <p14:sldId id="566"/>
            <p14:sldId id="455"/>
            <p14:sldId id="473"/>
            <p14:sldId id="456"/>
            <p14:sldId id="457"/>
            <p14:sldId id="458"/>
            <p14:sldId id="474"/>
            <p14:sldId id="459"/>
            <p14:sldId id="460"/>
            <p14:sldId id="461"/>
            <p14:sldId id="462"/>
            <p14:sldId id="475"/>
            <p14:sldId id="400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72"/>
            <p14:sldId id="502"/>
            <p14:sldId id="510"/>
            <p14:sldId id="509"/>
            <p14:sldId id="503"/>
            <p14:sldId id="504"/>
            <p14:sldId id="505"/>
            <p14:sldId id="506"/>
            <p14:sldId id="511"/>
            <p14:sldId id="507"/>
            <p14:sldId id="508"/>
            <p14:sldId id="401"/>
            <p14:sldId id="512"/>
            <p14:sldId id="513"/>
            <p14:sldId id="514"/>
            <p14:sldId id="515"/>
            <p14:sldId id="516"/>
            <p14:sldId id="324"/>
          </p14:sldIdLst>
        </p14:section>
        <p14:section name="Backup" id="{FBB7FFEC-A1B1-4B4C-8405-9442B649FA7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452">
          <p15:clr>
            <a:srgbClr val="A4A3A4"/>
          </p15:clr>
        </p15:guide>
        <p15:guide id="2" orient="horz" pos="776">
          <p15:clr>
            <a:srgbClr val="A4A3A4"/>
          </p15:clr>
        </p15:guide>
        <p15:guide id="3" orient="horz" pos="190">
          <p15:clr>
            <a:srgbClr val="A4A3A4"/>
          </p15:clr>
        </p15:guide>
        <p15:guide id="4" orient="horz" pos="1234" userDrawn="1">
          <p15:clr>
            <a:srgbClr val="A4A3A4"/>
          </p15:clr>
        </p15:guide>
        <p15:guide id="5" orient="horz" pos="1676">
          <p15:clr>
            <a:srgbClr val="A4A3A4"/>
          </p15:clr>
        </p15:guide>
        <p15:guide id="6" orient="horz" pos="1257" userDrawn="1">
          <p15:clr>
            <a:srgbClr val="A4A3A4"/>
          </p15:clr>
        </p15:guide>
        <p15:guide id="8" pos="3903">
          <p15:clr>
            <a:srgbClr val="A4A3A4"/>
          </p15:clr>
        </p15:guide>
        <p15:guide id="9" pos="2880">
          <p15:clr>
            <a:srgbClr val="A4A3A4"/>
          </p15:clr>
        </p15:guide>
        <p15:guide id="11" pos="54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ge" initials="LG" lastIdx="17" clrIdx="0"/>
  <p:cmAuthor id="1" name="Windows-Benutzer" initials="W" lastIdx="1" clrIdx="1"/>
  <p:cmAuthor id="2" name="GFT" initials="G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9C04"/>
    <a:srgbClr val="3594E8"/>
    <a:srgbClr val="131E59"/>
    <a:srgbClr val="008AC9"/>
    <a:srgbClr val="2649FF"/>
    <a:srgbClr val="1187A0"/>
    <a:srgbClr val="0E72A7"/>
    <a:srgbClr val="1083CF"/>
    <a:srgbClr val="192C6C"/>
    <a:srgbClr val="1189B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2" autoAdjust="0"/>
    <p:restoredTop sz="97344" autoAdjust="0"/>
  </p:normalViewPr>
  <p:slideViewPr>
    <p:cSldViewPr snapToGrid="0" snapToObjects="1">
      <p:cViewPr>
        <p:scale>
          <a:sx n="110" d="100"/>
          <a:sy n="110" d="100"/>
        </p:scale>
        <p:origin x="86" y="62"/>
      </p:cViewPr>
      <p:guideLst>
        <p:guide orient="horz" pos="1452"/>
        <p:guide orient="horz" pos="776"/>
        <p:guide orient="horz" pos="190"/>
        <p:guide orient="horz" pos="1234"/>
        <p:guide orient="horz" pos="1676"/>
        <p:guide orient="horz" pos="1257"/>
        <p:guide pos="3903"/>
        <p:guide pos="2880"/>
        <p:guide pos="5480"/>
      </p:guideLst>
    </p:cSldViewPr>
  </p:slideViewPr>
  <p:outlineViewPr>
    <p:cViewPr>
      <p:scale>
        <a:sx n="33" d="100"/>
        <a:sy n="33" d="100"/>
      </p:scale>
      <p:origin x="0" y="1160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47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54" Type="http://schemas.openxmlformats.org/officeDocument/2006/relationships/slide" Target="slides/slide149.xml"/><Relationship Id="rId159" Type="http://schemas.openxmlformats.org/officeDocument/2006/relationships/viewProps" Target="viewProp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1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theme" Target="theme/theme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53" Type="http://schemas.openxmlformats.org/officeDocument/2006/relationships/slide" Target="slides/slide148.xml"/><Relationship Id="rId16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51" Type="http://schemas.openxmlformats.org/officeDocument/2006/relationships/slide" Target="slides/slide146.xml"/><Relationship Id="rId156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commentAuthors" Target="commentAuthor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43D26-F355-3844-A4EF-19D4FD875597}" type="datetimeFigureOut">
              <a:rPr lang="de-DE" smtClean="0"/>
              <a:pPr/>
              <a:t>31.05.2016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F8682-5238-744E-880D-1D2793086B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37353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CFE12-C1FB-D740-8B6C-AFB72D5D4002}" type="datetimeFigureOut">
              <a:rPr lang="de-DE" smtClean="0"/>
              <a:pPr/>
              <a:t>31.05.2016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BA478-331B-4C41-B0D5-A69E59A4437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24039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BA478-331B-4C41-B0D5-A69E59A4437F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243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-26449" y="793314"/>
            <a:ext cx="9192136" cy="4365426"/>
          </a:xfrm>
          <a:prstGeom prst="rect">
            <a:avLst/>
          </a:prstGeom>
        </p:spPr>
      </p:pic>
      <p:sp>
        <p:nvSpPr>
          <p:cNvPr id="17" name="Textplatzhalter 16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976311" y="1654969"/>
            <a:ext cx="5232400" cy="1692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100" cap="all" spc="100" baseline="0">
                <a:solidFill>
                  <a:schemeClr val="bg1"/>
                </a:solidFill>
              </a:defRPr>
            </a:lvl1pPr>
            <a:lvl2pPr marL="179388" indent="0">
              <a:buFontTx/>
              <a:buNone/>
              <a:defRPr/>
            </a:lvl2pPr>
            <a:lvl3pPr marL="360363" indent="0">
              <a:buFontTx/>
              <a:buNone/>
              <a:defRPr/>
            </a:lvl3pPr>
            <a:lvl4pPr marL="538162" indent="0">
              <a:buFontTx/>
              <a:buNone/>
              <a:defRPr/>
            </a:lvl4pPr>
            <a:lvl5pPr marL="717550" indent="0">
              <a:buFontTx/>
              <a:buNone/>
              <a:defRPr/>
            </a:lvl5pPr>
          </a:lstStyle>
          <a:p>
            <a:pPr lvl="0"/>
            <a:r>
              <a:rPr lang="en-GB" noProof="0" dirty="0" smtClean="0"/>
              <a:t>Optional Text</a:t>
            </a:r>
          </a:p>
        </p:txBody>
      </p:sp>
      <p:sp>
        <p:nvSpPr>
          <p:cNvPr id="10" name="Freihandform 9"/>
          <p:cNvSpPr/>
          <p:nvPr userDrawn="1"/>
        </p:nvSpPr>
        <p:spPr bwMode="gray">
          <a:xfrm>
            <a:off x="657225" y="1404938"/>
            <a:ext cx="756000" cy="720000"/>
          </a:xfrm>
          <a:custGeom>
            <a:avLst/>
            <a:gdLst>
              <a:gd name="connsiteX0" fmla="*/ 517525 w 517525"/>
              <a:gd name="connsiteY0" fmla="*/ 0 h 352425"/>
              <a:gd name="connsiteX1" fmla="*/ 454025 w 517525"/>
              <a:gd name="connsiteY1" fmla="*/ 0 h 352425"/>
              <a:gd name="connsiteX2" fmla="*/ 0 w 517525"/>
              <a:gd name="connsiteY2" fmla="*/ 0 h 352425"/>
              <a:gd name="connsiteX3" fmla="*/ 0 w 517525"/>
              <a:gd name="connsiteY3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5" h="352425">
                <a:moveTo>
                  <a:pt x="517525" y="0"/>
                </a:moveTo>
                <a:lnTo>
                  <a:pt x="454025" y="0"/>
                </a:lnTo>
                <a:lnTo>
                  <a:pt x="0" y="0"/>
                </a:lnTo>
                <a:lnTo>
                  <a:pt x="0" y="352425"/>
                </a:lnTo>
              </a:path>
            </a:pathLst>
          </a:custGeom>
          <a:noFill/>
          <a:ln w="508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de-DE" sz="10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42975" y="1941508"/>
            <a:ext cx="5265737" cy="1205458"/>
          </a:xfrm>
        </p:spPr>
        <p:txBody>
          <a:bodyPr anchor="t"/>
          <a:lstStyle>
            <a:lvl1pPr algn="l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Title</a:t>
            </a:r>
            <a:br>
              <a:rPr lang="en-GB" noProof="0" dirty="0" smtClean="0"/>
            </a:br>
            <a:r>
              <a:rPr lang="en-GB" noProof="0" dirty="0" smtClean="0"/>
              <a:t>two-line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76312" y="4348162"/>
            <a:ext cx="5232400" cy="338554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None/>
              <a:defRPr sz="11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 smtClean="0"/>
              <a:t>Name</a:t>
            </a:r>
          </a:p>
          <a:p>
            <a:r>
              <a:rPr lang="de-DE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43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-26449" y="793314"/>
            <a:ext cx="9192136" cy="4365426"/>
          </a:xfrm>
          <a:prstGeom prst="rect">
            <a:avLst/>
          </a:prstGeom>
        </p:spPr>
      </p:pic>
      <p:sp>
        <p:nvSpPr>
          <p:cNvPr id="17" name="Textplatzhalter 16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976312" y="1654969"/>
            <a:ext cx="7724458" cy="1692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100" cap="all" spc="100" baseline="0">
                <a:solidFill>
                  <a:schemeClr val="bg1"/>
                </a:solidFill>
              </a:defRPr>
            </a:lvl1pPr>
            <a:lvl2pPr marL="179388" indent="0">
              <a:buFontTx/>
              <a:buNone/>
              <a:defRPr/>
            </a:lvl2pPr>
            <a:lvl3pPr marL="360363" indent="0">
              <a:buFontTx/>
              <a:buNone/>
              <a:defRPr/>
            </a:lvl3pPr>
            <a:lvl4pPr marL="538162" indent="0">
              <a:buFontTx/>
              <a:buNone/>
              <a:defRPr/>
            </a:lvl4pPr>
            <a:lvl5pPr marL="717550" indent="0">
              <a:buFontTx/>
              <a:buNone/>
              <a:defRPr/>
            </a:lvl5pPr>
          </a:lstStyle>
          <a:p>
            <a:pPr lvl="0"/>
            <a:r>
              <a:rPr lang="en-GB" noProof="0" dirty="0" smtClean="0"/>
              <a:t>Agenda</a:t>
            </a:r>
          </a:p>
        </p:txBody>
      </p:sp>
      <p:sp>
        <p:nvSpPr>
          <p:cNvPr id="10" name="Freihandform 9"/>
          <p:cNvSpPr/>
          <p:nvPr userDrawn="1"/>
        </p:nvSpPr>
        <p:spPr bwMode="gray">
          <a:xfrm>
            <a:off x="657225" y="1404938"/>
            <a:ext cx="756000" cy="720000"/>
          </a:xfrm>
          <a:custGeom>
            <a:avLst/>
            <a:gdLst>
              <a:gd name="connsiteX0" fmla="*/ 517525 w 517525"/>
              <a:gd name="connsiteY0" fmla="*/ 0 h 352425"/>
              <a:gd name="connsiteX1" fmla="*/ 454025 w 517525"/>
              <a:gd name="connsiteY1" fmla="*/ 0 h 352425"/>
              <a:gd name="connsiteX2" fmla="*/ 0 w 517525"/>
              <a:gd name="connsiteY2" fmla="*/ 0 h 352425"/>
              <a:gd name="connsiteX3" fmla="*/ 0 w 517525"/>
              <a:gd name="connsiteY3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5" h="352425">
                <a:moveTo>
                  <a:pt x="517525" y="0"/>
                </a:moveTo>
                <a:lnTo>
                  <a:pt x="454025" y="0"/>
                </a:lnTo>
                <a:lnTo>
                  <a:pt x="0" y="0"/>
                </a:lnTo>
                <a:lnTo>
                  <a:pt x="0" y="352425"/>
                </a:lnTo>
              </a:path>
            </a:pathLst>
          </a:custGeom>
          <a:noFill/>
          <a:ln w="508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de-DE" sz="1000" dirty="0">
              <a:solidFill>
                <a:prstClr val="white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973931" y="1905430"/>
            <a:ext cx="7710488" cy="2797200"/>
          </a:xfrm>
        </p:spPr>
        <p:txBody>
          <a:bodyPr/>
          <a:lstStyle>
            <a:lvl1pPr marL="342900" indent="-342900">
              <a:buClrTx/>
              <a:buFont typeface="+mj-lt"/>
              <a:buAutoNum type="arabicPeriod"/>
              <a:defRPr sz="2600" b="0">
                <a:solidFill>
                  <a:schemeClr val="bg1"/>
                </a:solidFill>
              </a:defRPr>
            </a:lvl1pPr>
            <a:lvl2pPr marL="407988" indent="-228600">
              <a:buClrTx/>
              <a:buFont typeface="+mj-lt"/>
              <a:buAutoNum type="arabicPeriod"/>
              <a:defRPr b="0">
                <a:solidFill>
                  <a:schemeClr val="bg1"/>
                </a:solidFill>
              </a:defRPr>
            </a:lvl2pPr>
            <a:lvl3pPr marL="588963" indent="-228600">
              <a:buClrTx/>
              <a:buFont typeface="+mj-lt"/>
              <a:buAutoNum type="arabicPeriod"/>
              <a:defRPr b="0">
                <a:solidFill>
                  <a:schemeClr val="bg1"/>
                </a:solidFill>
              </a:defRPr>
            </a:lvl3pPr>
            <a:lvl4pPr marL="766762" indent="-228600">
              <a:buClrTx/>
              <a:buFont typeface="+mj-lt"/>
              <a:buAutoNum type="arabicPeriod"/>
              <a:defRPr b="0">
                <a:solidFill>
                  <a:schemeClr val="bg1"/>
                </a:solidFill>
              </a:defRPr>
            </a:lvl4pPr>
            <a:lvl5pPr marL="946150" indent="-228600">
              <a:buClrTx/>
              <a:buFont typeface="+mj-lt"/>
              <a:buAutoNum type="arabicPeriod"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 smtClean="0"/>
              <a:t>Edit text master format</a:t>
            </a:r>
          </a:p>
          <a:p>
            <a:pPr lvl="1"/>
            <a:r>
              <a:rPr lang="en-GB" noProof="0" dirty="0" smtClean="0"/>
              <a:t>2nd level</a:t>
            </a:r>
          </a:p>
          <a:p>
            <a:pPr lvl="2"/>
            <a:r>
              <a:rPr lang="en-GB" noProof="0" dirty="0" smtClean="0"/>
              <a:t>3rd level</a:t>
            </a:r>
          </a:p>
          <a:p>
            <a:pPr lvl="3"/>
            <a:r>
              <a:rPr lang="en-GB" noProof="0" dirty="0" smtClean="0"/>
              <a:t>4th level</a:t>
            </a:r>
          </a:p>
          <a:p>
            <a:pPr lvl="4"/>
            <a:r>
              <a:rPr lang="en-GB" noProof="0" dirty="0" smtClean="0"/>
              <a:t>5th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077283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21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-26449" y="793314"/>
            <a:ext cx="9192136" cy="4365426"/>
          </a:xfrm>
          <a:prstGeom prst="rect">
            <a:avLst/>
          </a:prstGeom>
        </p:spPr>
      </p:pic>
      <p:sp>
        <p:nvSpPr>
          <p:cNvPr id="17" name="Textplatzhalter 16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976312" y="1654969"/>
            <a:ext cx="5232400" cy="1692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100" cap="all" spc="100" baseline="0">
                <a:solidFill>
                  <a:schemeClr val="bg1"/>
                </a:solidFill>
              </a:defRPr>
            </a:lvl1pPr>
            <a:lvl2pPr marL="179388" indent="0">
              <a:buFontTx/>
              <a:buNone/>
              <a:defRPr/>
            </a:lvl2pPr>
            <a:lvl3pPr marL="360363" indent="0">
              <a:buFontTx/>
              <a:buNone/>
              <a:defRPr/>
            </a:lvl3pPr>
            <a:lvl4pPr marL="538162" indent="0">
              <a:buFontTx/>
              <a:buNone/>
              <a:defRPr/>
            </a:lvl4pPr>
            <a:lvl5pPr marL="717550" indent="0">
              <a:buFontTx/>
              <a:buNone/>
              <a:defRPr/>
            </a:lvl5pPr>
          </a:lstStyle>
          <a:p>
            <a:pPr lvl="0"/>
            <a:r>
              <a:rPr lang="en-GB" noProof="0" dirty="0" smtClean="0"/>
              <a:t>Insert Text</a:t>
            </a:r>
          </a:p>
        </p:txBody>
      </p:sp>
      <p:sp>
        <p:nvSpPr>
          <p:cNvPr id="10" name="Freihandform 9"/>
          <p:cNvSpPr/>
          <p:nvPr userDrawn="1"/>
        </p:nvSpPr>
        <p:spPr bwMode="gray">
          <a:xfrm>
            <a:off x="657225" y="1404938"/>
            <a:ext cx="756000" cy="720000"/>
          </a:xfrm>
          <a:custGeom>
            <a:avLst/>
            <a:gdLst>
              <a:gd name="connsiteX0" fmla="*/ 517525 w 517525"/>
              <a:gd name="connsiteY0" fmla="*/ 0 h 352425"/>
              <a:gd name="connsiteX1" fmla="*/ 454025 w 517525"/>
              <a:gd name="connsiteY1" fmla="*/ 0 h 352425"/>
              <a:gd name="connsiteX2" fmla="*/ 0 w 517525"/>
              <a:gd name="connsiteY2" fmla="*/ 0 h 352425"/>
              <a:gd name="connsiteX3" fmla="*/ 0 w 517525"/>
              <a:gd name="connsiteY3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5" h="352425">
                <a:moveTo>
                  <a:pt x="517525" y="0"/>
                </a:moveTo>
                <a:lnTo>
                  <a:pt x="454025" y="0"/>
                </a:lnTo>
                <a:lnTo>
                  <a:pt x="0" y="0"/>
                </a:lnTo>
                <a:lnTo>
                  <a:pt x="0" y="352425"/>
                </a:lnTo>
              </a:path>
            </a:pathLst>
          </a:custGeom>
          <a:noFill/>
          <a:ln w="508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de-DE" sz="1000" dirty="0">
              <a:solidFill>
                <a:prstClr val="white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42975" y="1941508"/>
            <a:ext cx="5265737" cy="1231106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4000">
                <a:solidFill>
                  <a:schemeClr val="bg1"/>
                </a:solidFill>
              </a:defRPr>
            </a:lvl1pPr>
            <a:lvl2pPr marL="179388" indent="0">
              <a:buFontTx/>
              <a:buNone/>
              <a:defRPr/>
            </a:lvl2pPr>
            <a:lvl3pPr marL="360363" indent="0">
              <a:buFontTx/>
              <a:buNone/>
              <a:defRPr/>
            </a:lvl3pPr>
            <a:lvl4pPr marL="538162" indent="0">
              <a:buFontTx/>
              <a:buNone/>
              <a:defRPr/>
            </a:lvl4pPr>
            <a:lvl5pPr marL="717550" indent="0">
              <a:buFontTx/>
              <a:buNone/>
              <a:defRPr/>
            </a:lvl5pPr>
          </a:lstStyle>
          <a:p>
            <a:pPr lvl="0"/>
            <a:r>
              <a:rPr lang="en-GB" noProof="0" dirty="0" smtClean="0"/>
              <a:t>Edit text master format here</a:t>
            </a:r>
          </a:p>
        </p:txBody>
      </p:sp>
    </p:spTree>
    <p:extLst>
      <p:ext uri="{BB962C8B-B14F-4D97-AF65-F5344CB8AC3E}">
        <p14:creationId xmlns:p14="http://schemas.microsoft.com/office/powerpoint/2010/main" val="31301132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21">
          <p15:clr>
            <a:srgbClr val="C35E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43707" y="458140"/>
            <a:ext cx="6692104" cy="221599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en-GB" noProof="0" dirty="0" smtClean="0"/>
              <a:t>Action Title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/>
          <a:p>
            <a:pPr lvl="0"/>
            <a:r>
              <a:rPr lang="en-GB" noProof="0" dirty="0" smtClean="0"/>
              <a:t>Edit text master format</a:t>
            </a:r>
          </a:p>
          <a:p>
            <a:pPr lvl="1"/>
            <a:r>
              <a:rPr lang="en-GB" noProof="0" dirty="0" smtClean="0"/>
              <a:t>2nd level</a:t>
            </a:r>
          </a:p>
          <a:p>
            <a:pPr lvl="2"/>
            <a:r>
              <a:rPr lang="en-GB" noProof="0" dirty="0" smtClean="0"/>
              <a:t>3rd level</a:t>
            </a:r>
          </a:p>
          <a:p>
            <a:pPr lvl="3"/>
            <a:r>
              <a:rPr lang="en-GB" noProof="0" dirty="0" smtClean="0"/>
              <a:t>4th level</a:t>
            </a:r>
          </a:p>
          <a:p>
            <a:pPr lvl="4"/>
            <a:r>
              <a:rPr lang="en-GB" noProof="0" dirty="0" smtClean="0"/>
              <a:t>5th level</a:t>
            </a:r>
            <a:endParaRPr lang="en-GB" noProof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49264" y="199547"/>
            <a:ext cx="6692104" cy="123111"/>
          </a:xfrm>
        </p:spPr>
        <p:txBody>
          <a:bodyPr wrap="square" lIns="0" tIns="0" rIns="0" bIns="0" anchor="b">
            <a:spAutoFit/>
          </a:bodyPr>
          <a:lstStyle>
            <a:lvl1pPr marL="0" indent="0">
              <a:spcBef>
                <a:spcPts val="0"/>
              </a:spcBef>
              <a:buNone/>
              <a:defRPr sz="800" b="0" cap="all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 smtClean="0"/>
              <a:t>tracker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26482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Action Title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442800" y="1119187"/>
            <a:ext cx="4038600" cy="3362325"/>
          </a:xfrm>
        </p:spPr>
        <p:txBody>
          <a:bodyPr/>
          <a:lstStyle/>
          <a:p>
            <a:pPr lvl="0"/>
            <a:r>
              <a:rPr lang="en-GB" noProof="0" dirty="0" smtClean="0"/>
              <a:t>Edit text master format</a:t>
            </a:r>
          </a:p>
          <a:p>
            <a:pPr lvl="1"/>
            <a:r>
              <a:rPr lang="en-GB" noProof="0" dirty="0" smtClean="0"/>
              <a:t>2nd level</a:t>
            </a:r>
          </a:p>
          <a:p>
            <a:pPr lvl="2"/>
            <a:r>
              <a:rPr lang="en-GB" noProof="0" dirty="0" smtClean="0"/>
              <a:t>3rd level</a:t>
            </a:r>
          </a:p>
          <a:p>
            <a:pPr lvl="3"/>
            <a:r>
              <a:rPr lang="en-GB" noProof="0" dirty="0" smtClean="0"/>
              <a:t>4th level</a:t>
            </a:r>
          </a:p>
          <a:p>
            <a:pPr lvl="4"/>
            <a:r>
              <a:rPr lang="en-GB" noProof="0" dirty="0" smtClean="0"/>
              <a:t>5th level</a:t>
            </a:r>
            <a:endParaRPr lang="en-GB" noProof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0000" y="199547"/>
            <a:ext cx="6692104" cy="123111"/>
          </a:xfrm>
        </p:spPr>
        <p:txBody>
          <a:bodyPr wrap="square" lIns="0" tIns="0" rIns="0" bIns="0" anchor="b">
            <a:spAutoFit/>
          </a:bodyPr>
          <a:lstStyle>
            <a:lvl1pPr marL="0" indent="0">
              <a:spcBef>
                <a:spcPts val="0"/>
              </a:spcBef>
              <a:buNone/>
              <a:defRPr sz="800" b="0" cap="all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 smtClean="0"/>
              <a:t>tracker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4" hasCustomPrompt="1"/>
          </p:nvPr>
        </p:nvSpPr>
        <p:spPr bwMode="gray">
          <a:xfrm>
            <a:off x="4633200" y="1119187"/>
            <a:ext cx="4038600" cy="3362325"/>
          </a:xfrm>
        </p:spPr>
        <p:txBody>
          <a:bodyPr/>
          <a:lstStyle/>
          <a:p>
            <a:pPr lvl="0"/>
            <a:r>
              <a:rPr lang="en-GB" noProof="0" dirty="0" smtClean="0"/>
              <a:t>Edit text master format</a:t>
            </a:r>
          </a:p>
          <a:p>
            <a:pPr lvl="1"/>
            <a:r>
              <a:rPr lang="en-GB" noProof="0" dirty="0" smtClean="0"/>
              <a:t>2nd level</a:t>
            </a:r>
          </a:p>
          <a:p>
            <a:pPr lvl="2"/>
            <a:r>
              <a:rPr lang="en-GB" noProof="0" dirty="0" smtClean="0"/>
              <a:t>3rd level</a:t>
            </a:r>
          </a:p>
          <a:p>
            <a:pPr lvl="3"/>
            <a:r>
              <a:rPr lang="en-GB" noProof="0" dirty="0" smtClean="0"/>
              <a:t>4th level</a:t>
            </a:r>
          </a:p>
          <a:p>
            <a:pPr lvl="4"/>
            <a:r>
              <a:rPr lang="en-GB" noProof="0" dirty="0" smtClean="0"/>
              <a:t>5th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71847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2 column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Action Title</a:t>
            </a:r>
            <a:endParaRPr lang="en-GB" noProof="0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53231" y="1119187"/>
            <a:ext cx="4038600" cy="3362325"/>
          </a:xfrm>
          <a:solidFill>
            <a:schemeClr val="tx2"/>
          </a:solidFill>
          <a:ln>
            <a:noFill/>
          </a:ln>
        </p:spPr>
        <p:txBody>
          <a:bodyPr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en-GB" noProof="0" dirty="0" smtClean="0"/>
              <a:t>Click to insert image</a:t>
            </a:r>
            <a:endParaRPr lang="en-GB" noProof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0000" y="199547"/>
            <a:ext cx="6692104" cy="123111"/>
          </a:xfrm>
        </p:spPr>
        <p:txBody>
          <a:bodyPr wrap="square" lIns="0" tIns="0" rIns="0" bIns="0" anchor="b">
            <a:spAutoFit/>
          </a:bodyPr>
          <a:lstStyle>
            <a:lvl1pPr marL="0" indent="0">
              <a:spcBef>
                <a:spcPts val="0"/>
              </a:spcBef>
              <a:buNone/>
              <a:defRPr sz="800" b="0" cap="all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 smtClean="0"/>
              <a:t>tracker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4" hasCustomPrompt="1"/>
          </p:nvPr>
        </p:nvSpPr>
        <p:spPr bwMode="gray">
          <a:xfrm>
            <a:off x="4634709" y="1119187"/>
            <a:ext cx="4038600" cy="3362325"/>
          </a:xfrm>
        </p:spPr>
        <p:txBody>
          <a:bodyPr/>
          <a:lstStyle/>
          <a:p>
            <a:pPr lvl="0"/>
            <a:r>
              <a:rPr lang="en-GB" noProof="0" dirty="0" smtClean="0"/>
              <a:t>Edit text master format</a:t>
            </a:r>
          </a:p>
          <a:p>
            <a:pPr lvl="1"/>
            <a:r>
              <a:rPr lang="en-GB" noProof="0" dirty="0" smtClean="0"/>
              <a:t>2nd level</a:t>
            </a:r>
          </a:p>
          <a:p>
            <a:pPr lvl="2"/>
            <a:r>
              <a:rPr lang="en-GB" noProof="0" dirty="0" smtClean="0"/>
              <a:t>3rd level</a:t>
            </a:r>
          </a:p>
          <a:p>
            <a:pPr lvl="3"/>
            <a:r>
              <a:rPr lang="en-GB" noProof="0" dirty="0" smtClean="0"/>
              <a:t>4th level</a:t>
            </a:r>
          </a:p>
          <a:p>
            <a:pPr lvl="4"/>
            <a:r>
              <a:rPr lang="en-GB" noProof="0" dirty="0" smtClean="0"/>
              <a:t>5th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8395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 dirty="0" smtClean="0"/>
              <a:t>Action Title</a:t>
            </a:r>
            <a:endParaRPr lang="en-GB" noProof="0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0000" y="199547"/>
            <a:ext cx="6692104" cy="123111"/>
          </a:xfrm>
        </p:spPr>
        <p:txBody>
          <a:bodyPr wrap="square" lIns="0" tIns="0" rIns="0" bIns="0" anchor="b">
            <a:spAutoFit/>
          </a:bodyPr>
          <a:lstStyle>
            <a:lvl1pPr marL="0" indent="0">
              <a:spcBef>
                <a:spcPts val="0"/>
              </a:spcBef>
              <a:buNone/>
              <a:defRPr sz="800" b="0" cap="all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 smtClean="0"/>
              <a:t>tracker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9709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67798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" name="think-cell Folie" r:id="rId4" imgW="305" imgH="303" progId="TCLayout.ActiveDocument.1">
                  <p:embed/>
                </p:oleObj>
              </mc:Choice>
              <mc:Fallback>
                <p:oleObj name="think-cell Folie" r:id="rId4" imgW="305" imgH="30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-26449" y="793314"/>
            <a:ext cx="9192136" cy="4365426"/>
          </a:xfrm>
          <a:prstGeom prst="rect">
            <a:avLst/>
          </a:prstGeom>
        </p:spPr>
      </p:pic>
      <p:sp>
        <p:nvSpPr>
          <p:cNvPr id="10" name="Freihandform 9"/>
          <p:cNvSpPr/>
          <p:nvPr userDrawn="1"/>
        </p:nvSpPr>
        <p:spPr bwMode="gray">
          <a:xfrm>
            <a:off x="657225" y="1404938"/>
            <a:ext cx="756000" cy="720000"/>
          </a:xfrm>
          <a:custGeom>
            <a:avLst/>
            <a:gdLst>
              <a:gd name="connsiteX0" fmla="*/ 517525 w 517525"/>
              <a:gd name="connsiteY0" fmla="*/ 0 h 352425"/>
              <a:gd name="connsiteX1" fmla="*/ 454025 w 517525"/>
              <a:gd name="connsiteY1" fmla="*/ 0 h 352425"/>
              <a:gd name="connsiteX2" fmla="*/ 0 w 517525"/>
              <a:gd name="connsiteY2" fmla="*/ 0 h 352425"/>
              <a:gd name="connsiteX3" fmla="*/ 0 w 517525"/>
              <a:gd name="connsiteY3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5" h="352425">
                <a:moveTo>
                  <a:pt x="517525" y="0"/>
                </a:moveTo>
                <a:lnTo>
                  <a:pt x="454025" y="0"/>
                </a:lnTo>
                <a:lnTo>
                  <a:pt x="0" y="0"/>
                </a:lnTo>
                <a:lnTo>
                  <a:pt x="0" y="352425"/>
                </a:lnTo>
              </a:path>
            </a:pathLst>
          </a:custGeom>
          <a:noFill/>
          <a:ln w="508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de-DE" sz="1000" dirty="0">
              <a:solidFill>
                <a:prstClr val="white"/>
              </a:solidFill>
            </a:endParaRPr>
          </a:p>
        </p:txBody>
      </p:sp>
      <p:sp>
        <p:nvSpPr>
          <p:cNvPr id="9" name="Textfeld 8"/>
          <p:cNvSpPr txBox="1"/>
          <p:nvPr userDrawn="1"/>
        </p:nvSpPr>
        <p:spPr bwMode="gray">
          <a:xfrm>
            <a:off x="942975" y="1521619"/>
            <a:ext cx="2885405" cy="6924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800"/>
            <a:r>
              <a:rPr lang="en-GB" sz="4500" b="1" noProof="0" dirty="0" smtClean="0">
                <a:solidFill>
                  <a:prstClr val="white"/>
                </a:solidFill>
              </a:rPr>
              <a:t>Thank you</a:t>
            </a:r>
            <a:endParaRPr lang="en-GB" sz="4500" b="1" noProof="0" dirty="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76312" y="2867532"/>
            <a:ext cx="7724458" cy="169277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11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060546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6107590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9" name="think-cell Folie" r:id="rId12" imgW="305" imgH="303" progId="TCLayout.ActiveDocument.1">
                  <p:embed/>
                </p:oleObj>
              </mc:Choice>
              <mc:Fallback>
                <p:oleObj name="think-cell Folie" r:id="rId12" imgW="305" imgH="30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43707" y="1119187"/>
            <a:ext cx="8243888" cy="33623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smtClean="0"/>
              <a:t>Edit text master format</a:t>
            </a:r>
          </a:p>
          <a:p>
            <a:pPr lvl="1"/>
            <a:r>
              <a:rPr lang="en-GB" noProof="0" dirty="0" smtClean="0"/>
              <a:t>2nd level</a:t>
            </a:r>
          </a:p>
          <a:p>
            <a:pPr lvl="2"/>
            <a:r>
              <a:rPr lang="en-GB" noProof="0" dirty="0" smtClean="0"/>
              <a:t>3rd level</a:t>
            </a:r>
          </a:p>
          <a:p>
            <a:pPr lvl="3"/>
            <a:r>
              <a:rPr lang="en-GB" noProof="0" dirty="0" smtClean="0"/>
              <a:t>4th level</a:t>
            </a:r>
          </a:p>
          <a:p>
            <a:pPr lvl="4"/>
            <a:r>
              <a:rPr lang="en-GB" noProof="0" dirty="0" smtClean="0"/>
              <a:t>5th level</a:t>
            </a:r>
            <a:endParaRPr lang="en-GB" noProof="0" dirty="0"/>
          </a:p>
        </p:txBody>
      </p:sp>
      <p:cxnSp>
        <p:nvCxnSpPr>
          <p:cNvPr id="18" name="Gerader Verbinder 17"/>
          <p:cNvCxnSpPr/>
          <p:nvPr/>
        </p:nvCxnSpPr>
        <p:spPr bwMode="gray">
          <a:xfrm>
            <a:off x="450850" y="791141"/>
            <a:ext cx="8243888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 bwMode="gray">
          <a:xfrm>
            <a:off x="-26670" y="4799647"/>
            <a:ext cx="9197340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44503" y="347341"/>
            <a:ext cx="6692104" cy="2215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noProof="0" dirty="0" smtClean="0"/>
              <a:t>Action Title</a:t>
            </a:r>
            <a:endParaRPr lang="en-GB" noProof="0" dirty="0"/>
          </a:p>
        </p:txBody>
      </p:sp>
      <p:sp>
        <p:nvSpPr>
          <p:cNvPr id="26" name="Textfeld 25"/>
          <p:cNvSpPr txBox="1"/>
          <p:nvPr/>
        </p:nvSpPr>
        <p:spPr bwMode="gray">
          <a:xfrm>
            <a:off x="7837090" y="4922468"/>
            <a:ext cx="528991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 defTabSz="685800"/>
            <a:r>
              <a:rPr lang="en-GB" sz="800" dirty="0" smtClean="0">
                <a:solidFill>
                  <a:srgbClr val="C8C8C8"/>
                </a:solidFill>
              </a:rPr>
              <a:t>2015-12-10</a:t>
            </a:r>
            <a:endParaRPr lang="de-DE" sz="800" dirty="0" smtClean="0">
              <a:solidFill>
                <a:srgbClr val="C8C8C8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 bwMode="gray">
          <a:xfrm>
            <a:off x="8488458" y="4922468"/>
            <a:ext cx="203581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 defTabSz="685800"/>
            <a:fld id="{9BEB56B1-47F9-4FE5-8C4A-1727C808D5EE}" type="slidenum">
              <a:rPr lang="de-DE" sz="800" smtClean="0">
                <a:solidFill>
                  <a:srgbClr val="C8C8C8"/>
                </a:solidFill>
              </a:rPr>
              <a:pPr algn="r" defTabSz="685800"/>
              <a:t>‹#›</a:t>
            </a:fld>
            <a:endParaRPr lang="de-DE" sz="800" dirty="0">
              <a:solidFill>
                <a:srgbClr val="C8C8C8"/>
              </a:solidFill>
            </a:endParaRPr>
          </a:p>
        </p:txBody>
      </p:sp>
      <p:cxnSp>
        <p:nvCxnSpPr>
          <p:cNvPr id="28" name="Gerader Verbinder 27"/>
          <p:cNvCxnSpPr/>
          <p:nvPr/>
        </p:nvCxnSpPr>
        <p:spPr bwMode="gray">
          <a:xfrm flipV="1">
            <a:off x="8455978" y="4880837"/>
            <a:ext cx="0" cy="206373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451645" y="-24384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4488656" y="-24384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4656138" y="-24384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8694738" y="-24384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451645" y="518160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4488656" y="518160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4656138" y="518160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8694738" y="518160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rot="16200000">
            <a:off x="-142161" y="1016318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 rot="16200000">
            <a:off x="-142161" y="4378643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 rot="16200000">
            <a:off x="-142161" y="465328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/>
          <p:nvPr/>
        </p:nvCxnSpPr>
        <p:spPr>
          <a:xfrm rot="16200000">
            <a:off x="9286161" y="1016318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 rot="16200000">
            <a:off x="9286161" y="4378643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/>
          <p:nvPr/>
        </p:nvCxnSpPr>
        <p:spPr>
          <a:xfrm rot="16200000">
            <a:off x="9286161" y="4653280"/>
            <a:ext cx="0" cy="205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84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ts val="1700"/>
        </a:lnSpc>
        <a:spcBef>
          <a:spcPct val="0"/>
        </a:spcBef>
        <a:buNone/>
        <a:defRPr sz="1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179388" indent="-179388" algn="l" defTabSz="685800" rtl="0" eaLnBrk="1" latinLnBrk="0" hangingPunct="1">
        <a:lnSpc>
          <a:spcPct val="100000"/>
        </a:lnSpc>
        <a:spcBef>
          <a:spcPts val="600"/>
        </a:spcBef>
        <a:buClr>
          <a:schemeClr val="accent2"/>
        </a:buClr>
        <a:buFont typeface="Wingdings" panose="05000000000000000000" pitchFamily="2" charset="2"/>
        <a:buChar char="§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0975" algn="l" defTabSz="685800" rtl="0" eaLnBrk="1" latinLnBrk="0" hangingPunct="1">
        <a:lnSpc>
          <a:spcPct val="100000"/>
        </a:lnSpc>
        <a:spcBef>
          <a:spcPts val="200"/>
        </a:spcBef>
        <a:buClr>
          <a:schemeClr val="accent2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38163" indent="-177800" algn="l" defTabSz="685800" rtl="0" eaLnBrk="1" latinLnBrk="0" hangingPunct="1">
        <a:lnSpc>
          <a:spcPct val="100000"/>
        </a:lnSpc>
        <a:spcBef>
          <a:spcPts val="200"/>
        </a:spcBef>
        <a:buClr>
          <a:schemeClr val="accent2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17550" indent="-179388" algn="l" defTabSz="685800" rtl="0" eaLnBrk="1" latinLnBrk="0" hangingPunct="1">
        <a:lnSpc>
          <a:spcPct val="100000"/>
        </a:lnSpc>
        <a:spcBef>
          <a:spcPts val="200"/>
        </a:spcBef>
        <a:buClr>
          <a:schemeClr val="accent2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8525" indent="-180975" algn="l" defTabSz="685800" rtl="0" eaLnBrk="1" latinLnBrk="0" hangingPunct="1">
        <a:lnSpc>
          <a:spcPct val="100000"/>
        </a:lnSpc>
        <a:spcBef>
          <a:spcPts val="200"/>
        </a:spcBef>
        <a:buClr>
          <a:schemeClr val="accent2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">
          <p15:clr>
            <a:srgbClr val="FBAE40"/>
          </p15:clr>
        </p15:guide>
        <p15:guide id="2" pos="5477">
          <p15:clr>
            <a:srgbClr val="FBAE40"/>
          </p15:clr>
        </p15:guide>
        <p15:guide id="3" pos="2828">
          <p15:clr>
            <a:srgbClr val="FBAE40"/>
          </p15:clr>
        </p15:guide>
        <p15:guide id="4" pos="2933">
          <p15:clr>
            <a:srgbClr val="FBAE40"/>
          </p15:clr>
        </p15:guide>
        <p15:guide id="5" orient="horz" pos="705">
          <p15:clr>
            <a:srgbClr val="FBAE40"/>
          </p15:clr>
        </p15:guide>
        <p15:guide id="6" orient="horz" pos="2823">
          <p15:clr>
            <a:srgbClr val="FBAE40"/>
          </p15:clr>
        </p15:guide>
        <p15:guide id="7" orient="horz" pos="2996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mailto:spark.HashPartitioner@5147788d" TargetMode="Externa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42975" y="1941508"/>
            <a:ext cx="5265737" cy="1205458"/>
          </a:xfrm>
        </p:spPr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6" name="Rounded Rectangle 5"/>
          <p:cNvSpPr/>
          <p:nvPr/>
        </p:nvSpPr>
        <p:spPr>
          <a:xfrm>
            <a:off x="5777071" y="2929583"/>
            <a:ext cx="2493330" cy="1232898"/>
          </a:xfrm>
          <a:prstGeom prst="roundRect">
            <a:avLst/>
          </a:prstGeom>
          <a:blipFill dpi="0" rotWithShape="1">
            <a:blip r:embed="rId2">
              <a:alphaModFix amt="78000"/>
            </a:blip>
            <a:srcRect/>
            <a:tile tx="0" ty="0" sx="100000" sy="100000" flip="none" algn="ctr"/>
          </a:blip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55800" y="3306619"/>
            <a:ext cx="1910459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00" defTabSz="685800">
              <a:spcBef>
                <a:spcPts val="600"/>
              </a:spcBef>
            </a:pPr>
            <a:r>
              <a:rPr lang="es-ES" sz="2600" dirty="0">
                <a:solidFill>
                  <a:schemeClr val="bg1"/>
                </a:solidFill>
              </a:rPr>
              <a:t>Ángel J. Rey</a:t>
            </a:r>
            <a:endParaRPr lang="en-US" sz="2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10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18008"/>
          </a:xfrm>
        </p:spPr>
        <p:txBody>
          <a:bodyPr/>
          <a:lstStyle/>
          <a:p>
            <a:r>
              <a:rPr lang="en-US" sz="2800" noProof="0" dirty="0" smtClean="0"/>
              <a:t>What is Apache Spark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55" name="Inhaltsplatzhalter 5"/>
          <p:cNvSpPr>
            <a:spLocks noGrp="1"/>
          </p:cNvSpPr>
          <p:nvPr>
            <p:ph idx="1"/>
          </p:nvPr>
        </p:nvSpPr>
        <p:spPr>
          <a:xfrm>
            <a:off x="438150" y="910756"/>
            <a:ext cx="8598274" cy="37217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de-DE" sz="3200" noProof="0" dirty="0" smtClean="0"/>
              <a:t>Spark is designed to be highly accessible, offering simple APIs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altLang="de-DE" sz="2800" noProof="0" dirty="0" smtClean="0"/>
              <a:t>Python, Java, Scala, R, SQL</a:t>
            </a:r>
          </a:p>
          <a:p>
            <a:pPr marL="179388" lvl="1" indent="0">
              <a:spcBef>
                <a:spcPts val="0"/>
              </a:spcBef>
              <a:spcAft>
                <a:spcPts val="300"/>
              </a:spcAft>
              <a:buNone/>
            </a:pPr>
            <a:endParaRPr lang="en-US" altLang="de-DE" sz="2800" noProof="0" dirty="0" smtClean="0"/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altLang="de-DE" sz="3000" noProof="0" dirty="0" smtClean="0"/>
              <a:t>Spark can run in Hadoop clusters and access any Hadoop data source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356536" y="3831158"/>
            <a:ext cx="1703072" cy="882042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95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web UI (2/2)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99" y="832205"/>
            <a:ext cx="7202699" cy="395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560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Drivers and Executor logs in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1119187"/>
            <a:ext cx="8243888" cy="3251107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YARN</a:t>
            </a:r>
          </a:p>
          <a:p>
            <a:pPr lvl="1"/>
            <a:r>
              <a:rPr lang="en-US" sz="2400" dirty="0" smtClean="0"/>
              <a:t>yarn logs -</a:t>
            </a:r>
            <a:r>
              <a:rPr lang="en-US" sz="2400" dirty="0" err="1" smtClean="0"/>
              <a:t>applicationId</a:t>
            </a:r>
            <a:r>
              <a:rPr lang="en-US" sz="2400" dirty="0" smtClean="0"/>
              <a:t> </a:t>
            </a:r>
            <a:r>
              <a:rPr lang="en-US" sz="2400" i="1" dirty="0" smtClean="0"/>
              <a:t>&lt;app ID&gt;</a:t>
            </a:r>
            <a:r>
              <a:rPr lang="en-US" sz="2400" dirty="0" smtClean="0"/>
              <a:t> when app has finished (logs are </a:t>
            </a:r>
            <a:r>
              <a:rPr lang="en-US" sz="2400" dirty="0" err="1" smtClean="0"/>
              <a:t>agregated</a:t>
            </a:r>
            <a:r>
              <a:rPr lang="en-US" sz="2400" dirty="0" smtClean="0"/>
              <a:t>)</a:t>
            </a:r>
          </a:p>
          <a:p>
            <a:r>
              <a:rPr lang="en-US" sz="2800" b="1" dirty="0" smtClean="0"/>
              <a:t>In a Running Application</a:t>
            </a:r>
            <a:r>
              <a:rPr lang="en-US" sz="2800" dirty="0" smtClean="0"/>
              <a:t>: </a:t>
            </a:r>
          </a:p>
          <a:p>
            <a:pPr lvl="1"/>
            <a:r>
              <a:rPr lang="en-US" sz="2400" dirty="0" smtClean="0"/>
              <a:t>click through the </a:t>
            </a:r>
            <a:r>
              <a:rPr lang="en-US" sz="2400" dirty="0" err="1" smtClean="0"/>
              <a:t>ResourceManager</a:t>
            </a:r>
            <a:r>
              <a:rPr lang="en-US" sz="2400" dirty="0" smtClean="0"/>
              <a:t> UI to the Nodes page, then browse to a particular node, and from there, a particular container</a:t>
            </a:r>
          </a:p>
          <a:p>
            <a:pPr lvl="1"/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2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45260"/>
          </a:xfrm>
        </p:spPr>
        <p:txBody>
          <a:bodyPr/>
          <a:lstStyle/>
          <a:p>
            <a:r>
              <a:rPr lang="en-US" dirty="0" smtClean="0"/>
              <a:t>Performance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856970"/>
            <a:ext cx="4114846" cy="3741924"/>
          </a:xfrm>
        </p:spPr>
        <p:txBody>
          <a:bodyPr>
            <a:noAutofit/>
          </a:bodyPr>
          <a:lstStyle/>
          <a:p>
            <a:r>
              <a:rPr lang="en-US" sz="2400" dirty="0" smtClean="0"/>
              <a:t>Level of Parallelism</a:t>
            </a:r>
          </a:p>
          <a:p>
            <a:pPr lvl="1"/>
            <a:r>
              <a:rPr lang="en-US" sz="2000" dirty="0" smtClean="0"/>
              <a:t>Too little parallelism</a:t>
            </a:r>
          </a:p>
          <a:p>
            <a:pPr lvl="2"/>
            <a:r>
              <a:rPr lang="en-US" sz="1800" dirty="0" smtClean="0">
                <a:sym typeface="Wingdings" panose="05000000000000000000" pitchFamily="2" charset="2"/>
              </a:rPr>
              <a:t>Idle resources</a:t>
            </a:r>
          </a:p>
          <a:p>
            <a:pPr lvl="2"/>
            <a:r>
              <a:rPr lang="en-US" sz="1800" dirty="0" smtClean="0">
                <a:sym typeface="Wingdings" panose="05000000000000000000" pitchFamily="2" charset="2"/>
              </a:rPr>
              <a:t>Tasks to big. If more tasks than processors, waiting for the last task in the queue can be a problem</a:t>
            </a:r>
          </a:p>
          <a:p>
            <a:pPr lvl="2"/>
            <a:r>
              <a:rPr lang="en-US" sz="1800" dirty="0" smtClean="0">
                <a:sym typeface="Wingdings" panose="05000000000000000000" pitchFamily="2" charset="2"/>
              </a:rPr>
              <a:t>Be aware of memory/disk space for shuffle</a:t>
            </a: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Too much parallelism</a:t>
            </a:r>
          </a:p>
          <a:p>
            <a:pPr lvl="2"/>
            <a:r>
              <a:rPr lang="en-US" sz="1800" dirty="0">
                <a:sym typeface="Wingdings" panose="05000000000000000000" pitchFamily="2" charset="2"/>
              </a:rPr>
              <a:t>O</a:t>
            </a:r>
            <a:r>
              <a:rPr lang="en-US" sz="1800" dirty="0" smtClean="0">
                <a:sym typeface="Wingdings" panose="05000000000000000000" pitchFamily="2" charset="2"/>
              </a:rPr>
              <a:t>verhead for each partition computation</a:t>
            </a:r>
          </a:p>
          <a:p>
            <a:pPr lvl="2"/>
            <a:r>
              <a:rPr lang="en-US" sz="1800" dirty="0" smtClean="0">
                <a:sym typeface="Wingdings" panose="05000000000000000000" pitchFamily="2" charset="2"/>
              </a:rPr>
              <a:t>Network traffic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600701" y="968189"/>
            <a:ext cx="860612" cy="31600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600701" y="1399616"/>
            <a:ext cx="860612" cy="31600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600701" y="1813112"/>
            <a:ext cx="860612" cy="31600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600701" y="2243418"/>
            <a:ext cx="860612" cy="31600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553201" y="2243418"/>
            <a:ext cx="860612" cy="316006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D2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7133663" y="933449"/>
            <a:ext cx="820271" cy="350746"/>
          </a:xfrm>
          <a:prstGeom prst="wedgeRoundRectCallout">
            <a:avLst>
              <a:gd name="adj1" fmla="val -108226"/>
              <a:gd name="adj2" fmla="val 124823"/>
              <a:gd name="adj3" fmla="val 16667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6824381" y="3009901"/>
            <a:ext cx="1539689" cy="431427"/>
          </a:xfrm>
          <a:prstGeom prst="wedgeRoundRectCallout">
            <a:avLst>
              <a:gd name="adj1" fmla="val -43103"/>
              <a:gd name="adj2" fmla="val -130746"/>
              <a:gd name="adj3" fmla="val 16667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Waiting for this to finish</a:t>
            </a:r>
          </a:p>
        </p:txBody>
      </p:sp>
    </p:spTree>
    <p:extLst>
      <p:ext uri="{BB962C8B-B14F-4D97-AF65-F5344CB8AC3E}">
        <p14:creationId xmlns:p14="http://schemas.microsoft.com/office/powerpoint/2010/main" val="284456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45260"/>
          </a:xfrm>
        </p:spPr>
        <p:txBody>
          <a:bodyPr/>
          <a:lstStyle/>
          <a:p>
            <a:r>
              <a:rPr lang="en-US" dirty="0" smtClean="0"/>
              <a:t>Performance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771" y="870416"/>
            <a:ext cx="3812242" cy="3782265"/>
          </a:xfrm>
        </p:spPr>
        <p:txBody>
          <a:bodyPr>
            <a:noAutofit/>
          </a:bodyPr>
          <a:lstStyle/>
          <a:p>
            <a:r>
              <a:rPr lang="en-US" sz="2800" dirty="0" smtClean="0">
                <a:sym typeface="Wingdings" panose="05000000000000000000" pitchFamily="2" charset="2"/>
              </a:rPr>
              <a:t>What to tune</a:t>
            </a: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In operations that </a:t>
            </a:r>
            <a:r>
              <a:rPr lang="en-US" sz="2000" b="1" dirty="0" smtClean="0">
                <a:sym typeface="Wingdings" panose="05000000000000000000" pitchFamily="2" charset="2"/>
              </a:rPr>
              <a:t>shuffle data </a:t>
            </a:r>
            <a:r>
              <a:rPr lang="en-US" sz="2000" dirty="0" smtClean="0">
                <a:sym typeface="Wingdings" panose="05000000000000000000" pitchFamily="2" charset="2"/>
              </a:rPr>
              <a:t>you can set the degree of parallelism via parameter</a:t>
            </a:r>
          </a:p>
          <a:p>
            <a:pPr marL="179388" lvl="1" indent="0">
              <a:buNone/>
            </a:pPr>
            <a:endParaRPr lang="en-US" sz="2000" dirty="0" smtClean="0">
              <a:sym typeface="Wingdings" panose="05000000000000000000" pitchFamily="2" charset="2"/>
            </a:endParaRP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A </a:t>
            </a:r>
            <a:r>
              <a:rPr lang="en-US" sz="2000" b="1" dirty="0" smtClean="0">
                <a:sym typeface="Wingdings" panose="05000000000000000000" pitchFamily="2" charset="2"/>
              </a:rPr>
              <a:t>RDD can be distributed </a:t>
            </a:r>
            <a:r>
              <a:rPr lang="en-US" sz="2000" dirty="0" smtClean="0">
                <a:sym typeface="Wingdings" panose="05000000000000000000" pitchFamily="2" charset="2"/>
              </a:rPr>
              <a:t>to have more or fewer partitions</a:t>
            </a:r>
          </a:p>
          <a:p>
            <a:pPr lvl="2"/>
            <a:r>
              <a:rPr lang="en-US" sz="1800" b="1" dirty="0" smtClean="0">
                <a:sym typeface="Wingdings" panose="05000000000000000000" pitchFamily="2" charset="2"/>
              </a:rPr>
              <a:t>repartition() </a:t>
            </a:r>
            <a:r>
              <a:rPr lang="en-US" sz="1800" dirty="0" smtClean="0">
                <a:sym typeface="Wingdings" panose="05000000000000000000" pitchFamily="2" charset="2"/>
              </a:rPr>
              <a:t>shuffle a RDD into desired number of partitions</a:t>
            </a:r>
          </a:p>
          <a:p>
            <a:pPr lvl="2"/>
            <a:r>
              <a:rPr lang="en-US" sz="1800" b="1" dirty="0" smtClean="0">
                <a:sym typeface="Wingdings" panose="05000000000000000000" pitchFamily="2" charset="2"/>
              </a:rPr>
              <a:t>coalesce() </a:t>
            </a:r>
            <a:r>
              <a:rPr lang="en-US" sz="1800" dirty="0" smtClean="0">
                <a:sym typeface="Wingdings" panose="05000000000000000000" pitchFamily="2" charset="2"/>
              </a:rPr>
              <a:t>to shrinking partitions and avoid shuffling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34971" y="1148819"/>
            <a:ext cx="487455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>
              <a:buNone/>
            </a:pP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Wildcard input that may match thousands of files</a:t>
            </a:r>
          </a:p>
          <a:p>
            <a:pPr marL="0" lvl="3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input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("s3n://log-files/2014/*.log")</a:t>
            </a:r>
          </a:p>
          <a:p>
            <a:pPr marL="0" lvl="3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input.getNumPartitions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lvl="3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35154</a:t>
            </a:r>
          </a:p>
          <a:p>
            <a:pPr marL="0" lvl="3">
              <a:buNone/>
            </a:pP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A filter that excludes almost all data</a:t>
            </a:r>
          </a:p>
          <a:p>
            <a:pPr marL="0" lvl="3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lines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input.filter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lambda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line: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		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line.startswith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("2014-10-17"))</a:t>
            </a:r>
          </a:p>
          <a:p>
            <a:pPr marL="0" lvl="3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lines.getNumPartitions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lvl="3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35154</a:t>
            </a:r>
          </a:p>
          <a:p>
            <a:pPr marL="0" lvl="3">
              <a:buNone/>
            </a:pP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We coalesce the lines RDD before caching</a:t>
            </a:r>
          </a:p>
          <a:p>
            <a:pPr marL="0" lvl="3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lines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lines.coalesce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(5).cache()</a:t>
            </a:r>
          </a:p>
          <a:p>
            <a:pPr marL="0" lvl="3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lines.getNumPartitions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lvl="3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marL="0" lvl="3">
              <a:buNone/>
            </a:pPr>
            <a:r>
              <a:rPr lang="en-US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Subsequent analysis can operate on the coalesced RDD...</a:t>
            </a:r>
          </a:p>
          <a:p>
            <a:pPr marL="0" lvl="3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lines.count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8084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1119188"/>
            <a:ext cx="8243888" cy="286114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 </a:t>
            </a:r>
            <a:r>
              <a:rPr lang="en-US" sz="2400" dirty="0" err="1" smtClean="0"/>
              <a:t>Kryo</a:t>
            </a:r>
            <a:r>
              <a:rPr lang="en-US" sz="2400" dirty="0" smtClean="0"/>
              <a:t> (faster than the default java serialization)</a:t>
            </a:r>
          </a:p>
          <a:p>
            <a:pPr marL="0" indent="0">
              <a:buNone/>
            </a:pPr>
            <a:endParaRPr lang="en-US" sz="2400" dirty="0" smtClean="0"/>
          </a:p>
          <a:p>
            <a:pPr marL="400050" lvl="1" indent="0"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SparkConf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00050" lvl="1" indent="0">
              <a:buNone/>
            </a:pP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conf.set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spark.serializer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org.apache.spark.serializer.KryoSerializer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00050" lvl="1" indent="0">
              <a:buNone/>
            </a:pPr>
            <a:r>
              <a:rPr lang="en-US" sz="1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Be strict about class registration</a:t>
            </a:r>
          </a:p>
          <a:p>
            <a:pPr marL="400050" lvl="1" indent="0">
              <a:buNone/>
            </a:pP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conf.set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spark.kryo.registrationRequired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 "true")</a:t>
            </a:r>
          </a:p>
          <a:p>
            <a:pPr marL="400050" lvl="1" indent="0">
              <a:buNone/>
            </a:pP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conf.registerKryoClasses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classOf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classOf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MyOtherClass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]))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3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45260"/>
          </a:xfrm>
        </p:spPr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1119187"/>
            <a:ext cx="8243888" cy="447395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Exercise </a:t>
            </a:r>
            <a:r>
              <a:rPr lang="en-US" sz="2400" b="1" dirty="0"/>
              <a:t>9</a:t>
            </a:r>
            <a:r>
              <a:rPr lang="en-US" sz="2400" b="1" dirty="0" smtClean="0"/>
              <a:t>: Viewing Stages in the Spark Application UI</a:t>
            </a:r>
          </a:p>
          <a:p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96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jaceklaskowski.gitbooks.io/mastering-apache-spark/content/images/sparkcontext-broadcast-executor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91" y="951100"/>
            <a:ext cx="4716592" cy="291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6" y="951100"/>
            <a:ext cx="3927715" cy="3727496"/>
          </a:xfrm>
        </p:spPr>
        <p:txBody>
          <a:bodyPr>
            <a:noAutofit/>
          </a:bodyPr>
          <a:lstStyle/>
          <a:p>
            <a:r>
              <a:rPr lang="en-US" sz="1800" dirty="0" smtClean="0"/>
              <a:t>Functions (map, filter,…) can use variables defined outside </a:t>
            </a:r>
            <a:r>
              <a:rPr lang="en-US" sz="1800" b="1" dirty="0" smtClean="0"/>
              <a:t>them</a:t>
            </a:r>
            <a:r>
              <a:rPr lang="en-US" sz="1800" dirty="0" smtClean="0"/>
              <a:t> in the driver program</a:t>
            </a:r>
          </a:p>
          <a:p>
            <a:r>
              <a:rPr lang="en-US" sz="1800" dirty="0" smtClean="0"/>
              <a:t>But each task running on the cluster gets a its own copy of each variable</a:t>
            </a:r>
          </a:p>
          <a:p>
            <a:r>
              <a:rPr lang="en-US" sz="1800" b="1" dirty="0" smtClean="0"/>
              <a:t>Updates</a:t>
            </a:r>
            <a:r>
              <a:rPr lang="en-US" sz="1800" dirty="0" smtClean="0"/>
              <a:t> from these copies </a:t>
            </a:r>
            <a:r>
              <a:rPr lang="en-US" sz="1800" b="1" dirty="0" smtClean="0"/>
              <a:t>not return to driver</a:t>
            </a:r>
          </a:p>
          <a:p>
            <a:r>
              <a:rPr lang="en-US" sz="1800" b="1" dirty="0" smtClean="0"/>
              <a:t>Accumulators &amp; Broadcast </a:t>
            </a:r>
            <a:r>
              <a:rPr lang="en-US" sz="1800" dirty="0" smtClean="0"/>
              <a:t>variables relax this restriction for aggregation and broadcasts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89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18008"/>
          </a:xfrm>
        </p:spPr>
        <p:txBody>
          <a:bodyPr/>
          <a:lstStyle/>
          <a:p>
            <a:r>
              <a:rPr lang="en-US" dirty="0" smtClean="0"/>
              <a:t>Shared variables – Accumulators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883864"/>
            <a:ext cx="6158799" cy="3955264"/>
          </a:xfrm>
        </p:spPr>
        <p:txBody>
          <a:bodyPr>
            <a:normAutofit fontScale="85000" lnSpcReduction="20000"/>
          </a:bodyPr>
          <a:lstStyle/>
          <a:p>
            <a:r>
              <a:rPr lang="en-US" sz="2200" dirty="0" smtClean="0"/>
              <a:t>Aggregation values from </a:t>
            </a:r>
            <a:r>
              <a:rPr lang="en-US" sz="2200" b="1" dirty="0" smtClean="0"/>
              <a:t>workers to the driver</a:t>
            </a:r>
          </a:p>
          <a:p>
            <a:r>
              <a:rPr lang="en-US" sz="2200" dirty="0" smtClean="0"/>
              <a:t>For example count some kind of events during job execution</a:t>
            </a:r>
          </a:p>
          <a:p>
            <a:r>
              <a:rPr lang="en-US" sz="2200" dirty="0" smtClean="0"/>
              <a:t>Accumulator of empty line counts in Scala:</a:t>
            </a:r>
          </a:p>
          <a:p>
            <a:pPr marL="0" indent="0">
              <a:buNone/>
            </a:pPr>
            <a:endParaRPr lang="en-US" sz="2200" dirty="0" smtClean="0"/>
          </a:p>
          <a:p>
            <a:pPr marL="0" lvl="1" indent="0"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file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("file.txt")</a:t>
            </a:r>
          </a:p>
          <a:p>
            <a:pPr marL="0" lvl="1" indent="0">
              <a:buNone/>
            </a:pP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an Accumulator[</a:t>
            </a:r>
            <a:r>
              <a:rPr lang="en-US" sz="16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] initialized to </a:t>
            </a:r>
            <a:r>
              <a:rPr lang="en-US" sz="1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blankLines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sc.accumulator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lvl="1" indent="0"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callSigns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file.flatMap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(line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1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if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(line == "") {</a:t>
            </a:r>
          </a:p>
          <a:p>
            <a:pPr marL="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Add to the accumulator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blankLines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+= 1 </a:t>
            </a:r>
            <a:endParaRPr lang="en-US" sz="1600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lvl="1" indent="0"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line.split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 ")</a:t>
            </a:r>
          </a:p>
          <a:p>
            <a:pPr marL="0" lvl="1" indent="0"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marL="0" lvl="1" indent="0">
              <a:buNone/>
            </a:pP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callSigns.saveAsTextFile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("output.txt")</a:t>
            </a:r>
          </a:p>
          <a:p>
            <a:pPr marL="0" lvl="1" indent="0">
              <a:buNone/>
            </a:pP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("Blank lines: " +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blankLines.value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09882" y="1865437"/>
            <a:ext cx="39621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will see the </a:t>
            </a:r>
            <a:r>
              <a:rPr lang="en-GB" b="1" dirty="0"/>
              <a:t>right count </a:t>
            </a:r>
            <a:r>
              <a:rPr lang="en-GB" dirty="0"/>
              <a:t>only </a:t>
            </a:r>
            <a:r>
              <a:rPr lang="en-GB" b="1" i="1" dirty="0"/>
              <a:t>after</a:t>
            </a:r>
            <a:r>
              <a:rPr lang="en-GB" i="1" dirty="0"/>
              <a:t> </a:t>
            </a:r>
            <a:r>
              <a:rPr lang="en-GB" dirty="0" smtClean="0"/>
              <a:t>we run </a:t>
            </a:r>
            <a:r>
              <a:rPr lang="en-GB" dirty="0"/>
              <a:t>the </a:t>
            </a:r>
            <a:r>
              <a:rPr lang="en-GB" dirty="0" err="1"/>
              <a:t>saveAsTextFile</a:t>
            </a:r>
            <a:r>
              <a:rPr lang="en-GB" dirty="0"/>
              <a:t>() action, because the </a:t>
            </a:r>
            <a:r>
              <a:rPr lang="en-GB" dirty="0" smtClean="0"/>
              <a:t>transformation </a:t>
            </a:r>
            <a:r>
              <a:rPr lang="en-GB" dirty="0"/>
              <a:t>above it, map(), is </a:t>
            </a:r>
            <a:r>
              <a:rPr lang="en-GB" dirty="0" smtClean="0"/>
              <a:t>lazy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accumulators are </a:t>
            </a:r>
            <a:r>
              <a:rPr lang="en-GB" b="1" i="1" dirty="0"/>
              <a:t>write-only </a:t>
            </a:r>
            <a:r>
              <a:rPr lang="en-GB" dirty="0"/>
              <a:t>variables. This allows </a:t>
            </a:r>
            <a:r>
              <a:rPr lang="en-GB" dirty="0" smtClean="0"/>
              <a:t>accumulators to </a:t>
            </a:r>
            <a:r>
              <a:rPr lang="en-GB" dirty="0"/>
              <a:t>be implemented efficiently</a:t>
            </a:r>
          </a:p>
        </p:txBody>
      </p:sp>
    </p:spTree>
    <p:extLst>
      <p:ext uri="{BB962C8B-B14F-4D97-AF65-F5344CB8AC3E}">
        <p14:creationId xmlns:p14="http://schemas.microsoft.com/office/powerpoint/2010/main" val="277113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18008"/>
          </a:xfrm>
        </p:spPr>
        <p:txBody>
          <a:bodyPr/>
          <a:lstStyle/>
          <a:p>
            <a:r>
              <a:rPr lang="en-US" dirty="0" smtClean="0"/>
              <a:t>Shared variables – Accumulators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195" y="1089213"/>
            <a:ext cx="8243888" cy="35903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Accumulators and Fault tolerance</a:t>
            </a:r>
          </a:p>
          <a:p>
            <a:pPr marL="0" indent="0">
              <a:buNone/>
            </a:pPr>
            <a:endParaRPr lang="en-US" sz="2000" b="1" dirty="0" smtClean="0"/>
          </a:p>
          <a:p>
            <a:pPr lvl="1"/>
            <a:r>
              <a:rPr lang="en-US" sz="1800" dirty="0" smtClean="0"/>
              <a:t>The same function may run </a:t>
            </a:r>
            <a:r>
              <a:rPr lang="en-US" sz="1800" b="1" dirty="0" smtClean="0"/>
              <a:t>multiple times </a:t>
            </a:r>
            <a:r>
              <a:rPr lang="en-US" sz="1800" dirty="0" smtClean="0"/>
              <a:t>on the same data</a:t>
            </a:r>
          </a:p>
          <a:p>
            <a:pPr lvl="2"/>
            <a:r>
              <a:rPr lang="en-US" sz="1800" dirty="0" smtClean="0"/>
              <a:t>An operation crashes</a:t>
            </a:r>
          </a:p>
          <a:p>
            <a:pPr lvl="2"/>
            <a:r>
              <a:rPr lang="en-US" sz="1800" dirty="0"/>
              <a:t>A</a:t>
            </a:r>
            <a:r>
              <a:rPr lang="en-US" sz="1800" dirty="0" smtClean="0"/>
              <a:t> node is slow and a “speculative” copy of the task is launched on other node</a:t>
            </a:r>
          </a:p>
          <a:p>
            <a:pPr lvl="2"/>
            <a:r>
              <a:rPr lang="en-US" sz="1800" dirty="0" smtClean="0"/>
              <a:t>Rebuild of a cached value that falls out of memory</a:t>
            </a:r>
          </a:p>
          <a:p>
            <a:pPr lvl="1"/>
            <a:r>
              <a:rPr lang="en-US" sz="1800" dirty="0"/>
              <a:t>F</a:t>
            </a:r>
            <a:r>
              <a:rPr lang="en-US" sz="1800" dirty="0" smtClean="0"/>
              <a:t>or </a:t>
            </a:r>
            <a:r>
              <a:rPr lang="en-US" sz="1800" b="1" dirty="0" smtClean="0"/>
              <a:t>accumulators used in actions</a:t>
            </a:r>
            <a:r>
              <a:rPr lang="en-US" sz="1800" dirty="0" smtClean="0"/>
              <a:t>, Spark applies each task’s update to each accumulator </a:t>
            </a:r>
            <a:r>
              <a:rPr lang="en-US" sz="1800" b="1" dirty="0" smtClean="0"/>
              <a:t>only once </a:t>
            </a:r>
            <a:r>
              <a:rPr lang="en-US" sz="1800" dirty="0" smtClean="0"/>
              <a:t>(can be used actions like </a:t>
            </a:r>
            <a:r>
              <a:rPr lang="en-US" sz="1800" dirty="0" err="1" smtClean="0"/>
              <a:t>foreach</a:t>
            </a:r>
            <a:r>
              <a:rPr lang="en-US" sz="1800" dirty="0" smtClean="0"/>
              <a:t>() and is </a:t>
            </a:r>
            <a:r>
              <a:rPr lang="en-US" sz="1800" b="1" dirty="0" smtClean="0"/>
              <a:t>OK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But for </a:t>
            </a:r>
            <a:r>
              <a:rPr lang="en-US" sz="1800" b="1" dirty="0" smtClean="0"/>
              <a:t>accumulators used in RDD transformations </a:t>
            </a:r>
            <a:r>
              <a:rPr lang="en-US" sz="1800" dirty="0" smtClean="0"/>
              <a:t>instead of actions, this guarantee does not exist (use only for debugging, </a:t>
            </a:r>
            <a:r>
              <a:rPr lang="en-US" sz="1800" b="1" dirty="0" smtClean="0">
                <a:solidFill>
                  <a:srgbClr val="C00000"/>
                </a:solidFill>
              </a:rPr>
              <a:t>NOT OK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5122" name="Picture 2" descr="https://www.crisiseducation.com/landing/reports/4foot-farm-blueprint/assets/img/warning-stam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682" y="784692"/>
            <a:ext cx="3101042" cy="86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5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Shared Variables – Broadcast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642" y="863693"/>
            <a:ext cx="8599440" cy="3768819"/>
          </a:xfrm>
        </p:spPr>
        <p:txBody>
          <a:bodyPr>
            <a:noAutofit/>
          </a:bodyPr>
          <a:lstStyle/>
          <a:p>
            <a:r>
              <a:rPr lang="en-US" b="1" i="1" dirty="0" smtClean="0"/>
              <a:t>Broadcast variables</a:t>
            </a:r>
            <a:r>
              <a:rPr lang="en-US" dirty="0" smtClean="0"/>
              <a:t>, allow the program to efficiently send a large, </a:t>
            </a:r>
            <a:r>
              <a:rPr lang="en-US" b="1" dirty="0" smtClean="0"/>
              <a:t>read-only</a:t>
            </a:r>
            <a:r>
              <a:rPr lang="en-US" dirty="0" smtClean="0"/>
              <a:t> value to all the worker nodes for use in one or more Spark operations</a:t>
            </a:r>
          </a:p>
          <a:p>
            <a:r>
              <a:rPr lang="en-US" dirty="0" smtClean="0"/>
              <a:t>Like send a large, read-only lookup table to all the nodes</a:t>
            </a:r>
          </a:p>
          <a:p>
            <a:r>
              <a:rPr lang="en-US" dirty="0" smtClean="0"/>
              <a:t>Sparks send </a:t>
            </a:r>
            <a:r>
              <a:rPr lang="en-US" b="1" dirty="0" smtClean="0"/>
              <a:t>all variables in your closures </a:t>
            </a:r>
            <a:r>
              <a:rPr lang="en-US" dirty="0" smtClean="0"/>
              <a:t>to the worker nodes but can be </a:t>
            </a:r>
            <a:r>
              <a:rPr lang="en-US" b="1" dirty="0" smtClean="0"/>
              <a:t>inefficient</a:t>
            </a:r>
            <a:r>
              <a:rPr lang="en-US" dirty="0" smtClean="0"/>
              <a:t>:</a:t>
            </a:r>
          </a:p>
          <a:p>
            <a:pPr lvl="1"/>
            <a:r>
              <a:rPr lang="en-US" sz="1400" dirty="0" smtClean="0"/>
              <a:t>The default task launching mechanism is optimized for small task sizes</a:t>
            </a:r>
          </a:p>
          <a:p>
            <a:pPr lvl="1"/>
            <a:r>
              <a:rPr lang="en-US" sz="1400" dirty="0" smtClean="0"/>
              <a:t>You might, in fact, use the same variable in </a:t>
            </a:r>
            <a:r>
              <a:rPr lang="en-US" sz="1400" i="1" dirty="0" smtClean="0"/>
              <a:t>multiple </a:t>
            </a:r>
            <a:r>
              <a:rPr lang="en-US" sz="1400" dirty="0" smtClean="0"/>
              <a:t>parallel operations, but Spark will </a:t>
            </a:r>
            <a:r>
              <a:rPr lang="en-US" sz="1400" b="1" dirty="0" smtClean="0"/>
              <a:t>send it separately for each operation</a:t>
            </a:r>
          </a:p>
          <a:p>
            <a:r>
              <a:rPr lang="en-US" dirty="0" smtClean="0"/>
              <a:t>Broadcast variables are read-only</a:t>
            </a:r>
          </a:p>
          <a:p>
            <a:r>
              <a:rPr lang="en-US" dirty="0" smtClean="0"/>
              <a:t>Example</a:t>
            </a:r>
          </a:p>
          <a:p>
            <a:pPr marL="400050" lvl="1" indent="0"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signPrefixes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sc.broadcast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loadCallSignTable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400050" lvl="1" indent="0"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countryContactCounts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contactCounts.map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(sign, count)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</a:p>
          <a:p>
            <a:pPr marL="400050" lvl="1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country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lookupInArray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(sign,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signPrefixes.value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(country, count)</a:t>
            </a:r>
          </a:p>
          <a:p>
            <a:pPr marL="400050" lvl="1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}.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reduceByKey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((x, y)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+ y)</a:t>
            </a:r>
          </a:p>
          <a:p>
            <a:pPr marL="400050" lvl="1" indent="0">
              <a:buNone/>
            </a:pP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countryContactCounts.saveAsTextFile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outputDir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 "/countries.txt")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3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45260"/>
          </a:xfrm>
        </p:spPr>
        <p:txBody>
          <a:bodyPr/>
          <a:lstStyle/>
          <a:p>
            <a:r>
              <a:rPr lang="en-US" sz="2800" noProof="0" dirty="0" smtClean="0"/>
              <a:t>Unified Stack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55" name="Inhaltsplatzhalter 5"/>
          <p:cNvSpPr>
            <a:spLocks noGrp="1"/>
          </p:cNvSpPr>
          <p:nvPr>
            <p:ph idx="1"/>
          </p:nvPr>
        </p:nvSpPr>
        <p:spPr>
          <a:xfrm>
            <a:off x="188260" y="815560"/>
            <a:ext cx="3907414" cy="255964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altLang="de-DE" sz="2400" b="1" noProof="0" dirty="0" smtClean="0"/>
              <a:t>Core</a:t>
            </a:r>
            <a:r>
              <a:rPr lang="en-US" altLang="de-DE" sz="2400" noProof="0" dirty="0" smtClean="0"/>
              <a:t>: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altLang="de-DE" sz="2200" noProof="0" dirty="0" smtClean="0"/>
              <a:t>scheduling, distributing and monitoring computational tasks across nodes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altLang="de-DE" sz="2400" b="1" noProof="0" dirty="0" smtClean="0"/>
              <a:t>High-level components: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altLang="de-DE" sz="2200" noProof="0" dirty="0" smtClean="0"/>
              <a:t>specialized for various applications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673" y="936592"/>
            <a:ext cx="4824536" cy="251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Inhaltsplatzhalter 5"/>
          <p:cNvSpPr txBox="1">
            <a:spLocks/>
          </p:cNvSpPr>
          <p:nvPr/>
        </p:nvSpPr>
        <p:spPr bwMode="gray">
          <a:xfrm>
            <a:off x="166178" y="3465242"/>
            <a:ext cx="8794375" cy="13219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0975" algn="l" defTabSz="6858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177800" algn="l" defTabSz="6858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80975" algn="l" defTabSz="6858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GB" altLang="de-DE" sz="2200" b="1" dirty="0" smtClean="0"/>
              <a:t>SQL: </a:t>
            </a:r>
            <a:r>
              <a:rPr lang="en-GB" altLang="de-DE" sz="2200" dirty="0" smtClean="0"/>
              <a:t>allows querying data via SQL, Hive and Data Frames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GB" altLang="de-DE" sz="2000" b="1" dirty="0" smtClean="0"/>
              <a:t>Stream processing: </a:t>
            </a:r>
            <a:r>
              <a:rPr lang="en-GB" altLang="de-DE" sz="2000" dirty="0" smtClean="0"/>
              <a:t>processing of data live streams (events, logs, …)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GB" altLang="de-DE" sz="2000" b="1" dirty="0" smtClean="0"/>
              <a:t>Machine Learning, graphs: </a:t>
            </a:r>
            <a:r>
              <a:rPr lang="en-GB" altLang="de-DE" sz="2000" dirty="0" smtClean="0"/>
              <a:t>for parallel computation of machine learning algorithms: classification, regression, clustering, </a:t>
            </a:r>
            <a:r>
              <a:rPr lang="en-GB" altLang="de-DE" sz="2000" dirty="0" err="1" smtClean="0"/>
              <a:t>etc</a:t>
            </a:r>
            <a:r>
              <a:rPr lang="en-GB" altLang="de-DE" sz="2000" dirty="0" smtClean="0"/>
              <a:t>…</a:t>
            </a:r>
            <a:endParaRPr lang="en-GB" altLang="de-DE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404117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45260"/>
          </a:xfrm>
        </p:spPr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1119187"/>
            <a:ext cx="8243888" cy="2343204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Exercise 10: Using Broadcast Variables</a:t>
            </a:r>
          </a:p>
          <a:p>
            <a:r>
              <a:rPr lang="en-US" sz="2400" b="1" dirty="0" smtClean="0"/>
              <a:t>Exercise 11: Using Accumulators</a:t>
            </a:r>
          </a:p>
          <a:p>
            <a:r>
              <a:rPr lang="en-US" sz="2400" b="1"/>
              <a:t>Exercise </a:t>
            </a:r>
            <a:r>
              <a:rPr lang="en-US" sz="2400" b="1" smtClean="0"/>
              <a:t>12: </a:t>
            </a:r>
            <a:r>
              <a:rPr lang="en-US" sz="2400" b="1" dirty="0"/>
              <a:t>Average </a:t>
            </a:r>
            <a:r>
              <a:rPr lang="en-US" sz="2400" b="1" dirty="0" err="1"/>
              <a:t>WordLength</a:t>
            </a:r>
            <a:endParaRPr lang="en-US" sz="2400" b="1" dirty="0"/>
          </a:p>
          <a:p>
            <a:endParaRPr lang="en-US" sz="2400" b="1" dirty="0" smtClean="0"/>
          </a:p>
          <a:p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30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942975" y="1941508"/>
            <a:ext cx="5265737" cy="1231106"/>
          </a:xfrm>
        </p:spPr>
        <p:txBody>
          <a:bodyPr/>
          <a:lstStyle/>
          <a:p>
            <a:r>
              <a:rPr lang="en-US" noProof="0" dirty="0" smtClean="0"/>
              <a:t>4. Spark Architecture Load and Save Data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386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18008"/>
          </a:xfrm>
        </p:spPr>
        <p:txBody>
          <a:bodyPr/>
          <a:lstStyle/>
          <a:p>
            <a:r>
              <a:rPr lang="en-US" dirty="0" smtClean="0"/>
              <a:t>Load and Save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904034"/>
            <a:ext cx="8243888" cy="877701"/>
          </a:xfrm>
        </p:spPr>
        <p:txBody>
          <a:bodyPr>
            <a:noAutofit/>
          </a:bodyPr>
          <a:lstStyle/>
          <a:p>
            <a:r>
              <a:rPr lang="en-US" sz="1800" dirty="0" smtClean="0"/>
              <a:t>Spark can access data used by Hadoop (S3, HDFS, Cassandra </a:t>
            </a:r>
            <a:r>
              <a:rPr lang="en-US" sz="1800" dirty="0" err="1" smtClean="0"/>
              <a:t>Hbase</a:t>
            </a:r>
            <a:r>
              <a:rPr lang="en-US" sz="1800" dirty="0" smtClean="0"/>
              <a:t>, </a:t>
            </a:r>
            <a:r>
              <a:rPr lang="en-US" sz="1800" dirty="0" err="1" smtClean="0"/>
              <a:t>etc</a:t>
            </a:r>
            <a:r>
              <a:rPr lang="en-US" sz="1800" dirty="0" smtClean="0"/>
              <a:t>…) and local filesystem</a:t>
            </a:r>
          </a:p>
          <a:p>
            <a:r>
              <a:rPr lang="en-US" sz="1800" dirty="0" smtClean="0"/>
              <a:t>Common supported file formats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spark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98" y="1851836"/>
            <a:ext cx="8535399" cy="292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337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and Save </a:t>
            </a:r>
            <a:r>
              <a:rPr lang="en-US" dirty="0" smtClean="0"/>
              <a:t>Data – Text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874065"/>
            <a:ext cx="8612841" cy="3879476"/>
          </a:xfrm>
        </p:spPr>
        <p:txBody>
          <a:bodyPr>
            <a:normAutofit/>
          </a:bodyPr>
          <a:lstStyle/>
          <a:p>
            <a:pPr marL="3175" lvl="1" indent="0"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175" lvl="1" indent="0"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(“/user/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gftbigdata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/input-spark/core-site.xml")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38163">
              <a:buNone/>
            </a:pPr>
            <a:endParaRPr lang="en-US" sz="1600" dirty="0" smtClean="0">
              <a:cs typeface="ＭＳ Ｐゴシック" charset="0"/>
            </a:endParaRPr>
          </a:p>
          <a:p>
            <a:pPr marL="87313" indent="-87313" defTabSz="538163"/>
            <a:r>
              <a:rPr lang="en-US" sz="1600" b="1" dirty="0" smtClean="0">
                <a:cs typeface="ＭＳ Ｐゴシック" charset="0"/>
              </a:rPr>
              <a:t>Multiples Files </a:t>
            </a:r>
            <a:r>
              <a:rPr lang="en-US" sz="1600" dirty="0" smtClean="0">
                <a:cs typeface="ＭＳ Ｐゴシック" charset="0"/>
              </a:rPr>
              <a:t>(in pair RDD, key name of file)</a:t>
            </a:r>
          </a:p>
          <a:p>
            <a:pPr marL="268288" lvl="1" indent="-87313" defTabSz="538163"/>
            <a:r>
              <a:rPr lang="en-US" sz="1600" dirty="0" smtClean="0"/>
              <a:t>Support directories &amp; wildcards</a:t>
            </a:r>
          </a:p>
          <a:p>
            <a:pPr marL="268288" lvl="1" indent="-87313" defTabSz="538163"/>
            <a:r>
              <a:rPr lang="en-US" sz="1600" dirty="0" smtClean="0"/>
              <a:t>Average value per file (key – filename; value – file contents)</a:t>
            </a:r>
          </a:p>
          <a:p>
            <a:pPr marL="0" indent="0" defTabSz="538163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sc.wholeTextFiles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("file:///home/holden/salesFiles")</a:t>
            </a:r>
          </a:p>
          <a:p>
            <a:pPr marL="0" indent="0" defTabSz="538163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result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input.mapValues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</a:p>
          <a:p>
            <a:pPr marL="0" indent="0" defTabSz="538163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y.split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 ").map(x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x.toDouble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38163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nums.sum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nums.size.toDouble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38163"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70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and Save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6" y="880782"/>
            <a:ext cx="8296881" cy="4027648"/>
          </a:xfrm>
        </p:spPr>
        <p:txBody>
          <a:bodyPr>
            <a:normAutofit fontScale="47500" lnSpcReduction="20000"/>
          </a:bodyPr>
          <a:lstStyle/>
          <a:p>
            <a:pPr marL="180975" lvl="1"/>
            <a:r>
              <a:rPr lang="en-US" sz="3500" b="1" dirty="0" smtClean="0">
                <a:cs typeface="ＭＳ Ｐゴシック" charset="0"/>
              </a:rPr>
              <a:t>Loading CSV with </a:t>
            </a:r>
            <a:r>
              <a:rPr lang="en-US" sz="3500" b="1" dirty="0" err="1" smtClean="0">
                <a:cs typeface="ＭＳ Ｐゴシック" charset="0"/>
              </a:rPr>
              <a:t>textFile</a:t>
            </a:r>
            <a:r>
              <a:rPr lang="en-US" sz="3500" b="1" dirty="0" smtClean="0">
                <a:cs typeface="ＭＳ Ｐゴシック" charset="0"/>
              </a:rPr>
              <a:t>() in Scala and </a:t>
            </a:r>
            <a:r>
              <a:rPr lang="en-US" sz="3500" b="1" dirty="0" err="1" smtClean="0">
                <a:cs typeface="ＭＳ Ｐゴシック" charset="0"/>
              </a:rPr>
              <a:t>opencsv</a:t>
            </a:r>
            <a:r>
              <a:rPr lang="en-US" sz="3500" b="1" dirty="0" smtClean="0">
                <a:cs typeface="ＭＳ Ｐゴシック" charset="0"/>
              </a:rPr>
              <a:t> Library</a:t>
            </a:r>
          </a:p>
          <a:p>
            <a:pPr marL="0" lvl="1" indent="0">
              <a:buNone/>
            </a:pPr>
            <a:endParaRPr lang="en-US" sz="3500" b="1" dirty="0" smtClean="0">
              <a:cs typeface="ＭＳ Ｐゴシック" charset="0"/>
            </a:endParaRPr>
          </a:p>
          <a:p>
            <a:pPr lvl="1"/>
            <a:r>
              <a:rPr lang="en-US" sz="3400" dirty="0" smtClean="0"/>
              <a:t>No newline inside a field</a:t>
            </a:r>
          </a:p>
          <a:p>
            <a:pPr marL="800100" lvl="2" indent="0">
              <a:buNone/>
            </a:pP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3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java.io.StringReader</a:t>
            </a:r>
            <a:endParaRPr lang="en-US" sz="3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0">
              <a:buNone/>
            </a:pP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3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au.com.bytecode.opencsv.CSVReader</a:t>
            </a:r>
            <a:endParaRPr lang="en-US" sz="3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0">
              <a:buNone/>
            </a:pPr>
            <a:r>
              <a:rPr lang="en-US" sz="3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800100" lvl="2" indent="0">
              <a:buNone/>
            </a:pPr>
            <a:r>
              <a:rPr lang="en-US" sz="3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3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US" sz="3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inputFile</a:t>
            </a:r>
            <a:r>
              <a:rPr lang="en-US" sz="3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buNone/>
            </a:pPr>
            <a:r>
              <a:rPr lang="en-US" sz="3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result </a:t>
            </a: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3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input.map</a:t>
            </a:r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line </a:t>
            </a: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</a:p>
          <a:p>
            <a:pPr marL="800100" lvl="2" indent="0">
              <a:buNone/>
            </a:pP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reader </a:t>
            </a: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en-US" sz="3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CSVReader</a:t>
            </a:r>
            <a:r>
              <a:rPr lang="en-US" sz="3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sz="3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StringReader</a:t>
            </a:r>
            <a:r>
              <a:rPr lang="en-US" sz="3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(line));</a:t>
            </a:r>
          </a:p>
          <a:p>
            <a:pPr marL="800100" lvl="2" indent="0">
              <a:buNone/>
            </a:pPr>
            <a:r>
              <a:rPr lang="en-US" sz="3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reader.readNext</a:t>
            </a:r>
            <a:r>
              <a:rPr lang="en-US" sz="3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800100" lvl="2" indent="0">
              <a:buNone/>
            </a:pPr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3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3400" dirty="0" smtClean="0"/>
              <a:t>New lines inside a field</a:t>
            </a:r>
          </a:p>
          <a:p>
            <a:pPr marL="800100" lvl="2" indent="0">
              <a:buNone/>
            </a:pP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case class Person</a:t>
            </a:r>
            <a:r>
              <a:rPr lang="en-US" sz="3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(name</a:t>
            </a: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  <a:r>
              <a:rPr lang="en-US" sz="3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favoriteAnimal</a:t>
            </a: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  <a:r>
              <a:rPr lang="en-US" sz="3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buNone/>
            </a:pPr>
            <a:r>
              <a:rPr lang="en-US" sz="3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3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sc.wholeTextFiles</a:t>
            </a:r>
            <a:r>
              <a:rPr lang="en-US" sz="3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inputFile</a:t>
            </a:r>
            <a:r>
              <a:rPr lang="en-US" sz="3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buNone/>
            </a:pPr>
            <a:r>
              <a:rPr lang="en-US" sz="3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result </a:t>
            </a: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3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input.flatMap</a:t>
            </a:r>
            <a:r>
              <a:rPr lang="en-US" sz="3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case </a:t>
            </a:r>
            <a:r>
              <a:rPr lang="en-US" sz="3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3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txt) </a:t>
            </a: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</a:p>
          <a:p>
            <a:pPr marL="800100" lvl="2" indent="0">
              <a:buNone/>
            </a:pP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reader </a:t>
            </a: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en-US" sz="3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CSVReader</a:t>
            </a:r>
            <a:r>
              <a:rPr lang="en-US" sz="3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sz="3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StringReader</a:t>
            </a:r>
            <a:r>
              <a:rPr lang="en-US" sz="3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(txt));</a:t>
            </a:r>
          </a:p>
          <a:p>
            <a:pPr marL="800100" lvl="2" indent="0">
              <a:buNone/>
            </a:pPr>
            <a:r>
              <a:rPr lang="en-US" sz="3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reader.readAll</a:t>
            </a:r>
            <a:r>
              <a:rPr lang="en-US" sz="3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().map(x </a:t>
            </a:r>
            <a:r>
              <a:rPr lang="en-US" sz="3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=&gt; Person</a:t>
            </a:r>
            <a:r>
              <a:rPr lang="en-US" sz="3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(x(0), x(1)))</a:t>
            </a:r>
          </a:p>
          <a:p>
            <a:pPr marL="800100" lvl="2" indent="0">
              <a:buNone/>
            </a:pPr>
            <a:r>
              <a:rPr lang="en-US" sz="2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900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208429" y="-12609329"/>
            <a:ext cx="846492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/>
            <a:r>
              <a:rPr lang="en-US" sz="1000" dirty="0"/>
              <a:t>Text Files</a:t>
            </a:r>
          </a:p>
          <a:p>
            <a:pPr marL="400050" lvl="1" indent="0"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("file:///home/holden/repos/spark/README.md")</a:t>
            </a:r>
          </a:p>
          <a:p>
            <a:pPr marL="400050" lvl="1" indent="0">
              <a:buNone/>
            </a:pPr>
            <a:r>
              <a:rPr lang="en-US" sz="1000" dirty="0">
                <a:cs typeface="ＭＳ Ｐゴシック" charset="0"/>
              </a:rPr>
              <a:t>Multiples Files (in pair RDD, key name of file)</a:t>
            </a:r>
          </a:p>
          <a:p>
            <a:pPr lvl="1"/>
            <a:r>
              <a:rPr lang="en-US" sz="1000" dirty="0"/>
              <a:t>Support directories &amp; wildcards</a:t>
            </a:r>
          </a:p>
          <a:p>
            <a:pPr lvl="1"/>
            <a:r>
              <a:rPr lang="en-US" sz="1000" dirty="0"/>
              <a:t>Average value per file</a:t>
            </a:r>
          </a:p>
          <a:p>
            <a:pPr marL="800100" lvl="2" indent="0"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sc.wholeTextFiles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("file:///home/holden/salesFiles")</a:t>
            </a:r>
          </a:p>
          <a:p>
            <a:pPr marL="800100" lvl="2" indent="0"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result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input.mapValues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{y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</a:p>
          <a:p>
            <a:pPr marL="1257300" lvl="3" indent="0">
              <a:buNone/>
            </a:pP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y.split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(" ").map(x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x.toDouble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257300" lvl="3" indent="0">
              <a:buNone/>
            </a:pP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nums.sum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nums.size.toDouble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lvl="2" indent="-342900"/>
            <a:endParaRPr lang="en-US" sz="1000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7135811" y="3750068"/>
            <a:ext cx="1962365" cy="410965"/>
          </a:xfrm>
          <a:prstGeom prst="wedgeRoundRectCallout">
            <a:avLst>
              <a:gd name="adj1" fmla="val -70572"/>
              <a:gd name="adj2" fmla="val 32500"/>
              <a:gd name="adj3" fmla="val 16667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</a:rPr>
              <a:t>FileName</a:t>
            </a:r>
            <a:r>
              <a:rPr lang="en-US" sz="1600" dirty="0" smtClean="0">
                <a:solidFill>
                  <a:schemeClr val="tx1"/>
                </a:solidFill>
              </a:rPr>
              <a:t>, content)</a:t>
            </a:r>
          </a:p>
        </p:txBody>
      </p:sp>
    </p:spTree>
    <p:extLst>
      <p:ext uri="{BB962C8B-B14F-4D97-AF65-F5344CB8AC3E}">
        <p14:creationId xmlns:p14="http://schemas.microsoft.com/office/powerpoint/2010/main" val="397825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45260"/>
          </a:xfrm>
        </p:spPr>
        <p:txBody>
          <a:bodyPr/>
          <a:lstStyle/>
          <a:p>
            <a:r>
              <a:rPr lang="en-US" dirty="0"/>
              <a:t>Load and Save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Saving RDD as a text file</a:t>
            </a:r>
          </a:p>
          <a:p>
            <a:pPr marL="400050" lvl="1" indent="0">
              <a:buNone/>
            </a:pP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result.saveAsTextFile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outputFile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dirty="0" smtClean="0"/>
              <a:t>For CVS: Write a function that converts the fields to given positions in an comma separated line and save as text file.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6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18008"/>
          </a:xfrm>
        </p:spPr>
        <p:txBody>
          <a:bodyPr/>
          <a:lstStyle/>
          <a:p>
            <a:r>
              <a:rPr lang="en-US" dirty="0" smtClean="0"/>
              <a:t>Load and Save Data -- Sequence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430" y="883863"/>
            <a:ext cx="8832828" cy="3896481"/>
          </a:xfrm>
        </p:spPr>
        <p:txBody>
          <a:bodyPr>
            <a:noAutofit/>
          </a:bodyPr>
          <a:lstStyle/>
          <a:p>
            <a:pPr lvl="1"/>
            <a:r>
              <a:rPr lang="en-US" sz="2000" dirty="0" smtClean="0"/>
              <a:t>Flat files with key/value pairs</a:t>
            </a:r>
          </a:p>
          <a:p>
            <a:pPr lvl="1"/>
            <a:r>
              <a:rPr lang="en-US" sz="2000" dirty="0"/>
              <a:t>S</a:t>
            </a:r>
            <a:r>
              <a:rPr lang="en-US" sz="2000" dirty="0" smtClean="0"/>
              <a:t>ync markers that allow Spark read </a:t>
            </a:r>
            <a:r>
              <a:rPr lang="en-US" sz="2000" dirty="0" err="1" smtClean="0"/>
              <a:t>SequenceFiles</a:t>
            </a:r>
            <a:r>
              <a:rPr lang="en-US" sz="2000" dirty="0" smtClean="0"/>
              <a:t> in parallel from multiples nodes</a:t>
            </a:r>
          </a:p>
          <a:p>
            <a:pPr lvl="1"/>
            <a:r>
              <a:rPr lang="en-US" sz="2000" dirty="0" smtClean="0"/>
              <a:t>The elements implement Hadoop’s Writable Interface Like </a:t>
            </a:r>
            <a:r>
              <a:rPr lang="en-US" sz="2000" dirty="0" err="1" smtClean="0"/>
              <a:t>IntWritable</a:t>
            </a:r>
            <a:r>
              <a:rPr lang="en-US" sz="2000" dirty="0" smtClean="0"/>
              <a:t>, Text …</a:t>
            </a:r>
          </a:p>
          <a:p>
            <a:pPr lvl="1"/>
            <a:r>
              <a:rPr lang="en-US" sz="2000" dirty="0" smtClean="0"/>
              <a:t>Add dependencies for hadoop to your </a:t>
            </a:r>
            <a:r>
              <a:rPr lang="en-US" sz="2000" dirty="0" err="1" smtClean="0"/>
              <a:t>sbt</a:t>
            </a:r>
            <a:r>
              <a:rPr lang="en-US" sz="2000" dirty="0" smtClean="0"/>
              <a:t> project</a:t>
            </a:r>
          </a:p>
          <a:p>
            <a:pPr lvl="1"/>
            <a:r>
              <a:rPr lang="en-US" sz="2000" dirty="0" smtClean="0"/>
              <a:t>Always map the loading to Scala types for doing computations. </a:t>
            </a:r>
          </a:p>
          <a:p>
            <a:pPr marL="857250" lvl="2" indent="0">
              <a:buNone/>
            </a:pP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sc.sequenceFile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inFile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classOf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classOf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IntWritable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857250" lvl="2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.map{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case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x.toString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y.get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())}</a:t>
            </a:r>
          </a:p>
          <a:p>
            <a:pPr lvl="1"/>
            <a:r>
              <a:rPr lang="en-US" sz="2000" dirty="0" smtClean="0"/>
              <a:t>Or use </a:t>
            </a:r>
            <a:r>
              <a:rPr lang="en-US" sz="2000" dirty="0" err="1" smtClean="0"/>
              <a:t>sequenceFile</a:t>
            </a:r>
            <a:r>
              <a:rPr lang="en-US" sz="2000" dirty="0" smtClean="0"/>
              <a:t>[Key, Value](path) that returns native Scala types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7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18008"/>
          </a:xfrm>
        </p:spPr>
        <p:txBody>
          <a:bodyPr/>
          <a:lstStyle/>
          <a:p>
            <a:r>
              <a:rPr lang="en-US" dirty="0" smtClean="0"/>
              <a:t>Load and Save Data -- Sequence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430" y="883863"/>
            <a:ext cx="8935570" cy="3362325"/>
          </a:xfrm>
        </p:spPr>
        <p:txBody>
          <a:bodyPr>
            <a:noAutofit/>
          </a:bodyPr>
          <a:lstStyle/>
          <a:p>
            <a:pPr lvl="1"/>
            <a:r>
              <a:rPr lang="en-US" sz="2800" dirty="0" smtClean="0"/>
              <a:t>Saving </a:t>
            </a:r>
            <a:r>
              <a:rPr lang="en-US" sz="2800" dirty="0" err="1" smtClean="0"/>
              <a:t>sequenceFile</a:t>
            </a:r>
            <a:endParaRPr lang="en-US" sz="2800" dirty="0" smtClean="0"/>
          </a:p>
          <a:p>
            <a:pPr marL="179388" lvl="1" indent="0">
              <a:buNone/>
            </a:pPr>
            <a:endParaRPr lang="en-US" sz="2800" dirty="0" smtClean="0"/>
          </a:p>
          <a:p>
            <a:pPr marL="857250" lvl="2" indent="0">
              <a:buNone/>
            </a:pPr>
            <a:r>
              <a:rPr lang="en-US" sz="2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	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sc.parallelize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(("Panda", 3), 	("Kay", 6), ("Snail", 2)))</a:t>
            </a:r>
          </a:p>
          <a:p>
            <a:pPr marL="857250" lvl="2" indent="0">
              <a:buNone/>
            </a:pP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data.saveAsSequenceFile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outputFile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34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18008"/>
          </a:xfrm>
        </p:spPr>
        <p:txBody>
          <a:bodyPr/>
          <a:lstStyle/>
          <a:p>
            <a:r>
              <a:rPr lang="en-US" dirty="0"/>
              <a:t>Load and Save </a:t>
            </a:r>
            <a:r>
              <a:rPr lang="en-US" dirty="0" smtClean="0"/>
              <a:t>Data – 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Spark also can interact with Hadoop input and output formats</a:t>
            </a:r>
          </a:p>
          <a:p>
            <a:r>
              <a:rPr lang="en-US" sz="1800" dirty="0" smtClean="0"/>
              <a:t>Example loading with new </a:t>
            </a:r>
            <a:r>
              <a:rPr lang="en-US" sz="1800" dirty="0" err="1" smtClean="0"/>
              <a:t>KeyValueTextInputFormat</a:t>
            </a:r>
            <a:r>
              <a:rPr lang="en-US" sz="1800" dirty="0" smtClean="0"/>
              <a:t> for reading key/value data from text files</a:t>
            </a:r>
          </a:p>
          <a:p>
            <a:pPr marL="400050" lvl="1" indent="0">
              <a:buNone/>
            </a:pPr>
            <a:r>
              <a:rPr lang="en-US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sc.newAPIHadoopFile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KeyValueTextInputFormat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](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inputFile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).map {</a:t>
            </a:r>
          </a:p>
          <a:p>
            <a:pPr marL="400050" lvl="1" indent="0">
              <a:buNone/>
            </a:pP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case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 y) 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x.toString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y.toString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180975" indent="-180975"/>
            <a:r>
              <a:rPr lang="en-US" sz="2000" dirty="0" smtClean="0">
                <a:cs typeface="ＭＳ Ｐゴシック" charset="0"/>
              </a:rPr>
              <a:t>Example saving with a sequence file output format</a:t>
            </a:r>
          </a:p>
          <a:p>
            <a:pPr marL="400050" lvl="1" indent="0">
              <a:buNone/>
            </a:pP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result.</a:t>
            </a:r>
            <a:r>
              <a:rPr lang="en-US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saveAsNewAPIHadoopFile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Text.class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IntWritable.class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SequenceFileOutputFormat.class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1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18008"/>
          </a:xfrm>
        </p:spPr>
        <p:txBody>
          <a:bodyPr/>
          <a:lstStyle/>
          <a:p>
            <a:r>
              <a:rPr lang="en-US" dirty="0" smtClean="0"/>
              <a:t>Load and Save data – File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6" y="977993"/>
            <a:ext cx="8619611" cy="3775542"/>
          </a:xfrm>
        </p:spPr>
        <p:txBody>
          <a:bodyPr>
            <a:normAutofit/>
          </a:bodyPr>
          <a:lstStyle/>
          <a:p>
            <a:r>
              <a:rPr lang="en-US" sz="1800" b="1" dirty="0" smtClean="0"/>
              <a:t>Local filesystem: </a:t>
            </a:r>
          </a:p>
          <a:p>
            <a:pPr lvl="1"/>
            <a:r>
              <a:rPr lang="en-US" sz="1600" dirty="0"/>
              <a:t>R</a:t>
            </a:r>
            <a:r>
              <a:rPr lang="en-US" sz="1600" dirty="0" smtClean="0"/>
              <a:t>equires that the files are available at the same path on all nodes in your cluster. If not load locally on the driver and then parallelize</a:t>
            </a:r>
          </a:p>
          <a:p>
            <a:pPr marL="457200" lvl="1" indent="0">
              <a:buNone/>
            </a:pPr>
            <a:r>
              <a:rPr lang="en-US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rdd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	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(“file:///home/gftbigdata/hola.txt”)</a:t>
            </a:r>
          </a:p>
          <a:p>
            <a:pPr lvl="1"/>
            <a:r>
              <a:rPr lang="en-US" sz="1600" dirty="0" smtClean="0"/>
              <a:t>Amazon S3:</a:t>
            </a:r>
          </a:p>
          <a:p>
            <a:pPr lvl="2"/>
            <a:r>
              <a:rPr lang="en-US" sz="1400" dirty="0" smtClean="0"/>
              <a:t>Set AWS_ACCESS_KEY_ID and AWS_SECRET_ACCESS_KEY environment variables in each work</a:t>
            </a:r>
            <a:r>
              <a:rPr lang="en-US" dirty="0" smtClean="0"/>
              <a:t>er</a:t>
            </a:r>
          </a:p>
          <a:p>
            <a:pPr lvl="2"/>
            <a:r>
              <a:rPr lang="en-US" sz="1400" dirty="0" smtClean="0"/>
              <a:t>Fast if nodes are in EC2</a:t>
            </a:r>
          </a:p>
          <a:p>
            <a:pPr marL="457200" lvl="1" indent="0">
              <a:buNone/>
            </a:pPr>
            <a:r>
              <a:rPr lang="en-US" sz="19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rdd</a:t>
            </a:r>
            <a:r>
              <a:rPr lang="en-US" sz="1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US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(“s3n://bucket/</a:t>
            </a:r>
            <a:r>
              <a:rPr lang="en-US" sz="1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pathwithin</a:t>
            </a:r>
            <a:r>
              <a:rPr lang="en-US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-bucket”)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 smtClean="0"/>
              <a:t>HDFS</a:t>
            </a:r>
          </a:p>
          <a:p>
            <a:pPr lvl="1"/>
            <a:r>
              <a:rPr lang="en-US" sz="1600" dirty="0" smtClean="0"/>
              <a:t>Take advantage of this data locality to avoid network overhead</a:t>
            </a:r>
          </a:p>
          <a:p>
            <a:pPr marL="457200" lvl="1" indent="0">
              <a:buNone/>
            </a:pPr>
            <a:r>
              <a:rPr lang="en-US" sz="19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rdd</a:t>
            </a:r>
            <a:r>
              <a:rPr lang="en-US" sz="1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US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US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sz="1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master:port</a:t>
            </a:r>
            <a:r>
              <a:rPr lang="en-US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/path”)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22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45260"/>
          </a:xfrm>
        </p:spPr>
        <p:txBody>
          <a:bodyPr/>
          <a:lstStyle/>
          <a:p>
            <a:r>
              <a:rPr lang="en-US" sz="2800" noProof="0" dirty="0" smtClean="0"/>
              <a:t>Spark cluster </a:t>
            </a:r>
            <a:r>
              <a:rPr lang="en-US" sz="2800" noProof="0" dirty="0" err="1" smtClean="0"/>
              <a:t>infraestructure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55" name="Inhaltsplatzhalter 5"/>
          <p:cNvSpPr>
            <a:spLocks noGrp="1"/>
          </p:cNvSpPr>
          <p:nvPr>
            <p:ph idx="1"/>
          </p:nvPr>
        </p:nvSpPr>
        <p:spPr>
          <a:xfrm>
            <a:off x="188259" y="815560"/>
            <a:ext cx="8585947" cy="392452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altLang="de-DE" sz="2000" noProof="0" dirty="0" smtClean="0"/>
              <a:t>Spark is  an Open-source cluster computing framework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altLang="de-DE" sz="2000" noProof="0" dirty="0" smtClean="0"/>
              <a:t>Requires </a:t>
            </a:r>
            <a:r>
              <a:rPr lang="en-US" altLang="de-DE" sz="2000" b="1" noProof="0" dirty="0" smtClean="0"/>
              <a:t>cluster manager</a:t>
            </a:r>
            <a:endParaRPr lang="en-US" altLang="de-DE" sz="2000" noProof="0" dirty="0" smtClean="0"/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altLang="de-DE" sz="1800" noProof="0" dirty="0" smtClean="0"/>
              <a:t>Standalone – simple cluster manager included in Spark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altLang="de-DE" sz="1800" noProof="0" dirty="0" smtClean="0"/>
              <a:t>Apache </a:t>
            </a:r>
            <a:r>
              <a:rPr lang="en-US" altLang="de-DE" sz="1800" noProof="0" dirty="0" err="1" smtClean="0"/>
              <a:t>Mesos</a:t>
            </a:r>
            <a:r>
              <a:rPr lang="en-US" altLang="de-DE" sz="1800" noProof="0" dirty="0" smtClean="0"/>
              <a:t> – general, large scale cluster manager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altLang="de-DE" sz="1800" noProof="0" dirty="0" smtClean="0"/>
              <a:t>Hadoop YARN – resource manager for Hadoop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altLang="de-DE" sz="2000" noProof="0" dirty="0" smtClean="0"/>
              <a:t>Distributed </a:t>
            </a:r>
            <a:r>
              <a:rPr lang="en-US" altLang="de-DE" sz="2000" b="1" noProof="0" dirty="0" smtClean="0"/>
              <a:t>storage system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altLang="de-DE" sz="1800" noProof="0" dirty="0" smtClean="0"/>
              <a:t>HDFS (Hadoop Distributed File System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altLang="de-DE" sz="1800" noProof="0" dirty="0" smtClean="0"/>
              <a:t>Amazon S3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altLang="de-DE" sz="1800" noProof="0" dirty="0" smtClean="0"/>
              <a:t>Cassandra, OpenStack Swift, Tachyon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altLang="de-DE" sz="2000" noProof="0" dirty="0" smtClean="0"/>
              <a:t>Also supports </a:t>
            </a:r>
            <a:r>
              <a:rPr lang="en-US" altLang="de-DE" sz="2000" b="1" noProof="0" dirty="0" smtClean="0"/>
              <a:t>pseudo-distributed mode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altLang="de-DE" sz="1800" noProof="0" dirty="0" smtClean="0"/>
              <a:t>Development and testing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altLang="de-DE" sz="1800" noProof="0" dirty="0" smtClean="0"/>
              <a:t>local file system, one worker per CPU core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endParaRPr lang="en-US" altLang="de-DE" sz="1800" noProof="0" dirty="0" smtClean="0"/>
          </a:p>
        </p:txBody>
      </p:sp>
      <p:pic>
        <p:nvPicPr>
          <p:cNvPr id="4099" name="Picture 3" descr="C:\Users\aimr\Pictures\spark-clus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62" y="2427195"/>
            <a:ext cx="4164824" cy="19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17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18008"/>
          </a:xfrm>
        </p:spPr>
        <p:txBody>
          <a:bodyPr/>
          <a:lstStyle/>
          <a:p>
            <a:r>
              <a:rPr lang="en-US" dirty="0"/>
              <a:t>Load and Save </a:t>
            </a:r>
            <a:r>
              <a:rPr lang="en-US" dirty="0" smtClean="0"/>
              <a:t>Data – 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904034"/>
            <a:ext cx="8243888" cy="3362325"/>
          </a:xfrm>
        </p:spPr>
        <p:txBody>
          <a:bodyPr>
            <a:normAutofit/>
          </a:bodyPr>
          <a:lstStyle/>
          <a:p>
            <a:r>
              <a:rPr lang="en-US" sz="1800" b="1" dirty="0" smtClean="0"/>
              <a:t>Spark SQL </a:t>
            </a:r>
            <a:r>
              <a:rPr lang="en-US" sz="1800" dirty="0" smtClean="0"/>
              <a:t>ready for working with structured data in a relational way </a:t>
            </a:r>
          </a:p>
          <a:p>
            <a:r>
              <a:rPr lang="en-US" sz="1800" dirty="0"/>
              <a:t>H</a:t>
            </a:r>
            <a:r>
              <a:rPr lang="en-US" sz="1800" dirty="0" smtClean="0"/>
              <a:t>as its own context (see later)</a:t>
            </a:r>
          </a:p>
          <a:p>
            <a:r>
              <a:rPr lang="en-US" sz="1800" dirty="0" smtClean="0"/>
              <a:t>Can load </a:t>
            </a:r>
            <a:r>
              <a:rPr lang="en-US" sz="1800" b="1" dirty="0" smtClean="0"/>
              <a:t>Hive tables </a:t>
            </a:r>
            <a:r>
              <a:rPr lang="en-US" sz="1800" dirty="0" smtClean="0"/>
              <a:t>(SQL like abstraction over Hadoop map-reduce)</a:t>
            </a:r>
          </a:p>
          <a:p>
            <a:pPr lvl="1"/>
            <a:r>
              <a:rPr lang="en-US" sz="1800" dirty="0" smtClean="0"/>
              <a:t>Copy hive-site.xml to Spark </a:t>
            </a:r>
            <a:r>
              <a:rPr lang="en-US" sz="1800" dirty="0" err="1" smtClean="0"/>
              <a:t>conf</a:t>
            </a:r>
            <a:r>
              <a:rPr lang="en-US" sz="1800" dirty="0" smtClean="0"/>
              <a:t> directory</a:t>
            </a:r>
          </a:p>
          <a:p>
            <a:pPr lvl="1"/>
            <a:r>
              <a:rPr lang="en-US" sz="1800" dirty="0" smtClean="0"/>
              <a:t>And use </a:t>
            </a:r>
            <a:r>
              <a:rPr lang="en-US" sz="1800" dirty="0" err="1" smtClean="0"/>
              <a:t>HiveContext</a:t>
            </a:r>
            <a:r>
              <a:rPr lang="en-US" sz="1800" dirty="0" smtClean="0"/>
              <a:t> which is a specialization of </a:t>
            </a:r>
            <a:r>
              <a:rPr lang="en-US" sz="1800" dirty="0" err="1" smtClean="0"/>
              <a:t>SQLContext</a:t>
            </a:r>
            <a:endParaRPr lang="en-US" sz="1800" dirty="0" smtClean="0"/>
          </a:p>
          <a:p>
            <a:pPr marL="800100" lvl="2" indent="0">
              <a:buNone/>
            </a:pP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org.apache.spark.sql.hive.HiveContext</a:t>
            </a:r>
            <a:endParaRPr lang="en-US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0">
              <a:buNone/>
            </a:pPr>
            <a:r>
              <a:rPr lang="en-US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hiveCtx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en-US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HiveContext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buNone/>
            </a:pPr>
            <a:r>
              <a:rPr lang="en-US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rows 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hiveCtx.sql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("SELECT name, age FROM users")</a:t>
            </a:r>
          </a:p>
          <a:p>
            <a:pPr marL="800100" lvl="2" indent="0">
              <a:buNone/>
            </a:pPr>
            <a:r>
              <a:rPr lang="en-US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rows.first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00100" lvl="2" indent="0">
              <a:buNone/>
            </a:pP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firstRow.getString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(0)) </a:t>
            </a:r>
            <a:r>
              <a:rPr lang="en-US" sz="18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Field 0 is the name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26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and Save Data </a:t>
            </a:r>
            <a:r>
              <a:rPr lang="en-US" dirty="0" smtClean="0"/>
              <a:t>–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900953"/>
            <a:ext cx="8518711" cy="3839135"/>
          </a:xfrm>
        </p:spPr>
        <p:txBody>
          <a:bodyPr>
            <a:noAutofit/>
          </a:bodyPr>
          <a:lstStyle/>
          <a:p>
            <a:r>
              <a:rPr lang="en-US" sz="1800" dirty="0" smtClean="0"/>
              <a:t>Loading data from a database</a:t>
            </a:r>
            <a:endParaRPr lang="en-US" dirty="0" smtClean="0"/>
          </a:p>
          <a:p>
            <a:pPr marL="400050" lvl="1" indent="0"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createConnection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0005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.forName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com.mysql.jdbc.Driver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").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newInstance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00050" lvl="1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DriverManager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.getConnection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jdbc:mysql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://localhost/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test?user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holden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400050" lvl="1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00050" lvl="1" indent="0"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extractValues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ResultSet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 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r.getInt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(1),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r.getString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(2)) }</a:t>
            </a:r>
          </a:p>
          <a:p>
            <a:pPr marL="400050" lvl="1" indent="0"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JdbcRDD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createConnection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400050" lvl="1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"SELECT * FROM panda WHERE </a:t>
            </a:r>
            <a:r>
              <a:rPr lang="en-US" sz="14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&lt;= id AND id &lt;= </a:t>
            </a:r>
            <a:r>
              <a:rPr lang="en-US" sz="14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lowerBound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4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		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upperBound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4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numPartitions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2,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mapRow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extractValues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data.collect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 smtClean="0"/>
          </a:p>
          <a:p>
            <a:pPr marL="400050" lvl="2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400050" lvl="2" indent="0">
              <a:buNone/>
            </a:pP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override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readFields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(r: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ResultSet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= {</a:t>
            </a:r>
          </a:p>
          <a:p>
            <a:pPr marL="400050" lvl="2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// blank since only used for writing</a:t>
            </a:r>
          </a:p>
          <a:p>
            <a:pPr marL="400050" lvl="2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76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and Save Data </a:t>
            </a:r>
            <a:r>
              <a:rPr lang="en-US" dirty="0" smtClean="0"/>
              <a:t>–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907677"/>
            <a:ext cx="8243888" cy="3798794"/>
          </a:xfrm>
        </p:spPr>
        <p:txBody>
          <a:bodyPr>
            <a:normAutofit fontScale="32500" lnSpcReduction="20000"/>
          </a:bodyPr>
          <a:lstStyle/>
          <a:p>
            <a:r>
              <a:rPr lang="en-US" sz="5600" dirty="0" smtClean="0">
                <a:cs typeface="ＭＳ Ｐゴシック" charset="0"/>
              </a:rPr>
              <a:t>Saving data to a database (using Hadoop </a:t>
            </a:r>
            <a:r>
              <a:rPr lang="en-US" sz="5600" dirty="0" err="1" smtClean="0">
                <a:cs typeface="ＭＳ Ｐゴシック" charset="0"/>
              </a:rPr>
              <a:t>DBOutputFormat</a:t>
            </a:r>
            <a:r>
              <a:rPr lang="en-US" sz="5600" dirty="0" smtClean="0">
                <a:cs typeface="ＭＳ Ｐゴシック" charset="0"/>
              </a:rPr>
              <a:t>)</a:t>
            </a:r>
          </a:p>
          <a:p>
            <a:pPr marL="400050" lvl="2" indent="0">
              <a:buNone/>
            </a:pPr>
            <a:r>
              <a:rPr lang="en-US" sz="4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records = 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data.map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(e =&gt; (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catRecord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(e._1, e._2), null))</a:t>
            </a:r>
          </a:p>
          <a:p>
            <a:pPr marL="400050" lvl="2" indent="0">
              <a:buNone/>
            </a:pPr>
            <a:r>
              <a:rPr lang="en-US" sz="4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"table"</a:t>
            </a:r>
          </a:p>
          <a:p>
            <a:pPr marL="400050" lvl="2" indent="0">
              <a:buNone/>
            </a:pPr>
            <a:r>
              <a:rPr lang="en-US" sz="4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fields = Array("name", "age")</a:t>
            </a:r>
          </a:p>
          <a:p>
            <a:pPr marL="400050" lvl="2" indent="0">
              <a:buNone/>
            </a:pPr>
            <a:r>
              <a:rPr lang="en-US" sz="4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jobConf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JobConf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00050" lvl="2" indent="0">
              <a:buNone/>
            </a:pP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DBConfiguration.configureDB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jobConf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com.mysql.jdbc.Driver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 				"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jdbc:mysql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://localhost/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test?user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holden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00050" lvl="2" indent="0">
              <a:buNone/>
            </a:pP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DBOutputFormat.setOutput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jobConf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fields:_*)</a:t>
            </a:r>
          </a:p>
          <a:p>
            <a:pPr marL="400050" lvl="2" indent="0">
              <a:buNone/>
            </a:pP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records.saveAsHadoopDataset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jobConf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2" indent="0">
              <a:buNone/>
            </a:pP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[…]</a:t>
            </a:r>
          </a:p>
          <a:p>
            <a:pPr marL="400050" lvl="2" indent="0">
              <a:buNone/>
            </a:pPr>
            <a:r>
              <a:rPr lang="en-US" sz="4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case class 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catRecord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(name: String, age: 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extends 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DBWritable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400050" lvl="2" indent="0">
              <a:buNone/>
            </a:pP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override 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write(s: 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PreparedStatement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400050" lvl="2" indent="0">
              <a:buNone/>
            </a:pP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s.setString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(1, name)</a:t>
            </a:r>
          </a:p>
          <a:p>
            <a:pPr marL="400050" lvl="2" indent="0">
              <a:buNone/>
            </a:pP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s.setInt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(2, age)</a:t>
            </a:r>
          </a:p>
          <a:p>
            <a:pPr marL="400050" lvl="2" indent="0">
              <a:buNone/>
            </a:pP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400050" lvl="2" indent="0">
              <a:buNone/>
            </a:pP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override 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readFields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(r: </a:t>
            </a: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ResultSet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= {</a:t>
            </a:r>
          </a:p>
          <a:p>
            <a:pPr marL="400050" lvl="2" indent="0">
              <a:buNone/>
            </a:pP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// blank since only used for writing</a:t>
            </a:r>
          </a:p>
          <a:p>
            <a:pPr marL="400050" lvl="2" indent="0">
              <a:buNone/>
            </a:pP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400050" lvl="2" indent="0">
              <a:buNone/>
            </a:pP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1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942975" y="1941508"/>
            <a:ext cx="5265737" cy="1231106"/>
          </a:xfrm>
        </p:spPr>
        <p:txBody>
          <a:bodyPr/>
          <a:lstStyle/>
          <a:p>
            <a:r>
              <a:rPr lang="en-US" noProof="0" dirty="0" smtClean="0"/>
              <a:t>5. Spark SQL and Data Frames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627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Spark SQL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897310"/>
            <a:ext cx="8243888" cy="3362325"/>
          </a:xfrm>
        </p:spPr>
        <p:txBody>
          <a:bodyPr>
            <a:normAutofit/>
          </a:bodyPr>
          <a:lstStyle/>
          <a:p>
            <a:r>
              <a:rPr lang="en-US" sz="2000" noProof="0" dirty="0" smtClean="0"/>
              <a:t>Interface for working with structured (schema) and semi-structured data</a:t>
            </a:r>
          </a:p>
          <a:p>
            <a:r>
              <a:rPr lang="en-US" sz="2000" noProof="0" dirty="0" smtClean="0"/>
              <a:t>Three main capabilities:</a:t>
            </a:r>
          </a:p>
          <a:p>
            <a:pPr lvl="1"/>
            <a:r>
              <a:rPr lang="en-US" sz="1800" b="1" noProof="0" dirty="0" err="1" smtClean="0"/>
              <a:t>DataFrame</a:t>
            </a:r>
            <a:r>
              <a:rPr lang="en-US" sz="1800" noProof="0" dirty="0" smtClean="0"/>
              <a:t> abstraction for structured datasets. Similar to tables in Relational database. </a:t>
            </a:r>
          </a:p>
          <a:p>
            <a:pPr lvl="1"/>
            <a:r>
              <a:rPr lang="en-US" sz="1800" noProof="0" dirty="0" smtClean="0"/>
              <a:t>Read &amp; write in structured formats (JSON, Hive, Parquet)</a:t>
            </a:r>
          </a:p>
          <a:p>
            <a:pPr lvl="1"/>
            <a:r>
              <a:rPr lang="en-US" sz="1800" noProof="0" dirty="0" smtClean="0"/>
              <a:t>Query data using SQL inside Spark program &amp; from external tools using JDBC/ODBC</a:t>
            </a:r>
            <a:endParaRPr lang="en-US" sz="1800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795" y="2794933"/>
            <a:ext cx="4499016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976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DataFrame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924205"/>
            <a:ext cx="8572546" cy="3842777"/>
          </a:xfrm>
        </p:spPr>
        <p:txBody>
          <a:bodyPr>
            <a:noAutofit/>
          </a:bodyPr>
          <a:lstStyle/>
          <a:p>
            <a:r>
              <a:rPr lang="en-US" sz="2400" noProof="0" dirty="0" smtClean="0"/>
              <a:t>Extension of the RDD model</a:t>
            </a:r>
          </a:p>
          <a:p>
            <a:r>
              <a:rPr lang="en-US" sz="2400" noProof="0" dirty="0" smtClean="0"/>
              <a:t>A </a:t>
            </a:r>
            <a:r>
              <a:rPr lang="en-US" sz="2400" noProof="0" dirty="0" err="1" smtClean="0"/>
              <a:t>DataFrame</a:t>
            </a:r>
            <a:r>
              <a:rPr lang="en-US" sz="2400" noProof="0" dirty="0" smtClean="0"/>
              <a:t> contains</a:t>
            </a:r>
          </a:p>
          <a:p>
            <a:pPr lvl="1"/>
            <a:r>
              <a:rPr lang="en-US" sz="2000" noProof="0" dirty="0" smtClean="0"/>
              <a:t>RDD of </a:t>
            </a:r>
            <a:r>
              <a:rPr lang="en-US" sz="2000" b="1" noProof="0" dirty="0" smtClean="0"/>
              <a:t>Row</a:t>
            </a:r>
            <a:r>
              <a:rPr lang="en-US" sz="2000" noProof="0" dirty="0" smtClean="0"/>
              <a:t> objects, each representing a record</a:t>
            </a:r>
          </a:p>
          <a:p>
            <a:pPr lvl="1"/>
            <a:r>
              <a:rPr lang="en-US" sz="2000" noProof="0" dirty="0" smtClean="0"/>
              <a:t>Schema (i.e., data fields) of its rows</a:t>
            </a:r>
          </a:p>
          <a:p>
            <a:pPr lvl="1"/>
            <a:r>
              <a:rPr lang="en-US" sz="2000" noProof="0" dirty="0" smtClean="0"/>
              <a:t>Data is stored in a more efficient manner than RDDs (due the schema)</a:t>
            </a:r>
          </a:p>
          <a:p>
            <a:pPr lvl="1"/>
            <a:r>
              <a:rPr lang="en-US" sz="2000" noProof="0" dirty="0" smtClean="0"/>
              <a:t>Provide new operations and can run SQL queries</a:t>
            </a:r>
          </a:p>
          <a:p>
            <a:pPr lvl="1"/>
            <a:r>
              <a:rPr lang="en-US" sz="2000" noProof="0" dirty="0" smtClean="0"/>
              <a:t>Creation from:</a:t>
            </a:r>
          </a:p>
          <a:p>
            <a:pPr lvl="2"/>
            <a:r>
              <a:rPr lang="en-US" sz="2000" noProof="0" dirty="0" smtClean="0"/>
              <a:t>External data sources</a:t>
            </a:r>
          </a:p>
          <a:p>
            <a:pPr lvl="2"/>
            <a:r>
              <a:rPr lang="en-US" sz="2000" noProof="0" dirty="0" smtClean="0"/>
              <a:t>Result of queries</a:t>
            </a:r>
          </a:p>
          <a:p>
            <a:pPr lvl="2"/>
            <a:r>
              <a:rPr lang="en-US" sz="2000" noProof="0" dirty="0" smtClean="0"/>
              <a:t>Regular RDDs</a:t>
            </a:r>
            <a:endParaRPr lang="en-US" sz="2000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4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Linking with Spark SQL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6" y="880782"/>
            <a:ext cx="8525481" cy="3600731"/>
          </a:xfrm>
        </p:spPr>
        <p:txBody>
          <a:bodyPr>
            <a:noAutofit/>
          </a:bodyPr>
          <a:lstStyle/>
          <a:p>
            <a:r>
              <a:rPr lang="en-US" sz="1600" noProof="0" dirty="0" smtClean="0"/>
              <a:t>Add dependencies:</a:t>
            </a:r>
          </a:p>
          <a:p>
            <a:pPr lvl="1"/>
            <a:r>
              <a:rPr lang="en-US" sz="1400" noProof="0" dirty="0" smtClean="0"/>
              <a:t>If you want </a:t>
            </a:r>
            <a:r>
              <a:rPr lang="en-US" sz="1400" b="1" noProof="0" dirty="0" smtClean="0"/>
              <a:t>Hive support </a:t>
            </a:r>
            <a:r>
              <a:rPr lang="en-US" sz="1400" noProof="0" dirty="0" smtClean="0"/>
              <a:t>(hive tables, UDFS, </a:t>
            </a:r>
            <a:r>
              <a:rPr lang="en-US" sz="1400" noProof="0" dirty="0" err="1" smtClean="0"/>
              <a:t>SerDes</a:t>
            </a:r>
            <a:r>
              <a:rPr lang="en-US" sz="1400" noProof="0" dirty="0" smtClean="0"/>
              <a:t> &amp; </a:t>
            </a:r>
            <a:r>
              <a:rPr lang="en-US" sz="1400" noProof="0" dirty="0" err="1" smtClean="0"/>
              <a:t>HiveQL</a:t>
            </a:r>
            <a:r>
              <a:rPr lang="en-US" sz="1400" noProof="0" dirty="0" smtClean="0"/>
              <a:t>). </a:t>
            </a:r>
            <a:r>
              <a:rPr lang="en-US" sz="1400" b="1" noProof="0" dirty="0" smtClean="0"/>
              <a:t>Recommended</a:t>
            </a:r>
            <a:r>
              <a:rPr lang="en-US" sz="1400" dirty="0"/>
              <a:t>.</a:t>
            </a:r>
            <a:r>
              <a:rPr lang="en-US" sz="1400" noProof="0" dirty="0" smtClean="0"/>
              <a:t> Does not require a Hive installation</a:t>
            </a:r>
          </a:p>
          <a:p>
            <a:pPr marL="800100" lvl="2" indent="0">
              <a:buNone/>
            </a:pP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libraryDependencies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+= "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org.apache.spark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 % "spark-hive_2.10" % "1.5.0</a:t>
            </a:r>
          </a:p>
          <a:p>
            <a:pPr lvl="1"/>
            <a:r>
              <a:rPr lang="en-US" sz="1400" noProof="0" dirty="0" smtClean="0"/>
              <a:t>If you want only </a:t>
            </a:r>
            <a:r>
              <a:rPr lang="en-US" sz="1400" b="1" noProof="0" dirty="0" smtClean="0"/>
              <a:t>SQL support</a:t>
            </a:r>
          </a:p>
          <a:p>
            <a:pPr marL="800100" lvl="2" indent="0">
              <a:buNone/>
            </a:pP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libraryDependencies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+= "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org.apache.spark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 % "spark-sql_2.11" % "1.5.0“</a:t>
            </a:r>
          </a:p>
          <a:p>
            <a:r>
              <a:rPr lang="en-US" sz="1600" noProof="0" dirty="0" smtClean="0"/>
              <a:t>Entry points </a:t>
            </a:r>
          </a:p>
          <a:p>
            <a:pPr lvl="1"/>
            <a:r>
              <a:rPr lang="en-US" sz="1400" noProof="0" dirty="0" err="1" smtClean="0"/>
              <a:t>SQLContext</a:t>
            </a:r>
            <a:r>
              <a:rPr lang="en-US" sz="1400" noProof="0" dirty="0" smtClean="0"/>
              <a:t>: extends standard context</a:t>
            </a:r>
          </a:p>
          <a:p>
            <a:pPr lvl="1"/>
            <a:r>
              <a:rPr lang="en-US" sz="1400" noProof="0" dirty="0" err="1" smtClean="0"/>
              <a:t>HiveContext</a:t>
            </a:r>
            <a:r>
              <a:rPr lang="en-US" sz="1400" noProof="0" dirty="0" smtClean="0"/>
              <a:t>: extends </a:t>
            </a:r>
            <a:r>
              <a:rPr lang="en-US" sz="1400" noProof="0" dirty="0" err="1" smtClean="0"/>
              <a:t>SQLContext</a:t>
            </a:r>
            <a:r>
              <a:rPr lang="en-US" sz="1400" noProof="0" dirty="0" smtClean="0"/>
              <a:t> (recommended since </a:t>
            </a:r>
            <a:r>
              <a:rPr lang="en-US" sz="1400" b="1" noProof="0" dirty="0" err="1" smtClean="0"/>
              <a:t>HiveQL</a:t>
            </a:r>
            <a:r>
              <a:rPr lang="en-US" sz="1400" noProof="0" dirty="0" smtClean="0"/>
              <a:t> is the </a:t>
            </a:r>
            <a:r>
              <a:rPr lang="en-US" sz="1400" b="1" noProof="0" dirty="0" smtClean="0"/>
              <a:t>standard query language </a:t>
            </a:r>
            <a:r>
              <a:rPr lang="en-US" sz="1400" noProof="0" dirty="0" smtClean="0"/>
              <a:t>in Spark)</a:t>
            </a:r>
          </a:p>
          <a:p>
            <a:r>
              <a:rPr lang="en-US" sz="1600" noProof="0" dirty="0" smtClean="0"/>
              <a:t>If you have a Hive installation copy </a:t>
            </a:r>
            <a:r>
              <a:rPr lang="en-US" sz="1600" b="1" noProof="0" dirty="0" smtClean="0"/>
              <a:t>hive-site.xml</a:t>
            </a:r>
            <a:r>
              <a:rPr lang="en-US" sz="1600" noProof="0" dirty="0" smtClean="0"/>
              <a:t> to Spark </a:t>
            </a:r>
            <a:r>
              <a:rPr lang="en-US" sz="1600" noProof="0" dirty="0" err="1" smtClean="0"/>
              <a:t>conf</a:t>
            </a:r>
            <a:r>
              <a:rPr lang="en-US" sz="1600" noProof="0" dirty="0" smtClean="0"/>
              <a:t> directory.</a:t>
            </a:r>
          </a:p>
          <a:p>
            <a:r>
              <a:rPr lang="en-US" sz="1600" noProof="0" dirty="0" smtClean="0"/>
              <a:t>If not, Spark SQL will create its own Hive </a:t>
            </a:r>
            <a:r>
              <a:rPr lang="en-US" sz="1600" noProof="0" dirty="0" err="1" smtClean="0"/>
              <a:t>metastore</a:t>
            </a:r>
            <a:r>
              <a:rPr lang="en-US" sz="1600" noProof="0" dirty="0" smtClean="0"/>
              <a:t> in your program’s working directory </a:t>
            </a:r>
            <a:r>
              <a:rPr lang="en-US" sz="1600" b="1" noProof="0" dirty="0" err="1" smtClean="0"/>
              <a:t>metastore_db</a:t>
            </a:r>
            <a:r>
              <a:rPr lang="en-US" sz="1600" b="1" noProof="0" dirty="0" smtClean="0"/>
              <a:t> </a:t>
            </a:r>
            <a:r>
              <a:rPr lang="en-US" sz="1600" noProof="0" dirty="0" smtClean="0"/>
              <a:t>and tables will be placed in </a:t>
            </a:r>
            <a:r>
              <a:rPr lang="en-US" sz="1600" b="1" noProof="0" dirty="0" smtClean="0"/>
              <a:t>/user/hive/ware-house </a:t>
            </a:r>
            <a:r>
              <a:rPr lang="en-US" sz="1600" noProof="0" dirty="0" smtClean="0"/>
              <a:t>in local filesystem or HDFS if you have </a:t>
            </a:r>
            <a:r>
              <a:rPr lang="en-US" sz="1600" b="1" noProof="0" dirty="0" smtClean="0"/>
              <a:t>hdfs-site.xml</a:t>
            </a:r>
            <a:r>
              <a:rPr lang="en-US" sz="1600" noProof="0" dirty="0" smtClean="0"/>
              <a:t> on your </a:t>
            </a:r>
            <a:r>
              <a:rPr lang="en-US" sz="1600" noProof="0" dirty="0" err="1" smtClean="0"/>
              <a:t>classpath</a:t>
            </a:r>
            <a:endParaRPr lang="en-US" sz="1600" noProof="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67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Using </a:t>
            </a:r>
            <a:r>
              <a:rPr lang="en-US" noProof="0" dirty="0" err="1" smtClean="0"/>
              <a:t>SparkSQL</a:t>
            </a:r>
            <a:r>
              <a:rPr lang="en-US" noProof="0" dirty="0" smtClean="0"/>
              <a:t> in Applications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867335"/>
            <a:ext cx="8535906" cy="3906371"/>
          </a:xfrm>
        </p:spPr>
        <p:txBody>
          <a:bodyPr>
            <a:noAutofit/>
          </a:bodyPr>
          <a:lstStyle/>
          <a:p>
            <a:r>
              <a:rPr lang="en-US" sz="1600" noProof="0" dirty="0" smtClean="0"/>
              <a:t>Easy Data load and query combining with “regular” code</a:t>
            </a:r>
          </a:p>
          <a:p>
            <a:r>
              <a:rPr lang="en-US" sz="1600" noProof="0" dirty="0" smtClean="0"/>
              <a:t>Import Contexts</a:t>
            </a:r>
          </a:p>
          <a:p>
            <a:pPr marL="400050" lvl="1" indent="0">
              <a:buNone/>
            </a:pP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org.apache.spark.sql.hive.HiveContext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Spark </a:t>
            </a:r>
            <a:r>
              <a:rPr lang="en-US" sz="1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endParaRPr lang="en-US" sz="1400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//import </a:t>
            </a:r>
            <a:r>
              <a:rPr lang="en-US" sz="14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org.apache.spark.sql.SQLContext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US" sz="1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Or if you can't have </a:t>
            </a:r>
            <a:r>
              <a:rPr lang="en-US" sz="1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hive</a:t>
            </a:r>
            <a:endParaRPr lang="en-US" sz="1400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noProof="0" dirty="0" smtClean="0"/>
              <a:t>Create a SQL context</a:t>
            </a:r>
          </a:p>
          <a:p>
            <a:pPr marL="400050" lvl="1" indent="0">
              <a:buNone/>
            </a:pPr>
            <a:r>
              <a:rPr lang="en-US" sz="14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en-US" sz="14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SparkContext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(...)</a:t>
            </a:r>
          </a:p>
          <a:p>
            <a:pPr marL="400050" lvl="1" indent="0">
              <a:buNone/>
            </a:pPr>
            <a:r>
              <a:rPr lang="en-US" sz="14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hiveCtx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en-US" sz="14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HiveContext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noProof="0" dirty="0" smtClean="0"/>
              <a:t>Import </a:t>
            </a:r>
            <a:r>
              <a:rPr lang="en-US" sz="1600" noProof="0" dirty="0" err="1" smtClean="0"/>
              <a:t>implicits</a:t>
            </a:r>
            <a:r>
              <a:rPr lang="en-US" sz="1600" noProof="0" dirty="0" smtClean="0"/>
              <a:t> to convert RDDs into specialized RDDs for querying</a:t>
            </a:r>
          </a:p>
          <a:p>
            <a:pPr marL="457200" lvl="1" indent="0">
              <a:buNone/>
            </a:pP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hiveCtx.implicits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._ 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Import the implicit </a:t>
            </a:r>
            <a:r>
              <a:rPr lang="en-US" sz="1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conversions</a:t>
            </a:r>
            <a:endParaRPr lang="en-US" sz="14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noProof="0" dirty="0" smtClean="0"/>
              <a:t>Basic Query: Load some JSON twitter data. </a:t>
            </a:r>
            <a:r>
              <a:rPr lang="en-US" sz="1600" dirty="0"/>
              <a:t>R</a:t>
            </a:r>
            <a:r>
              <a:rPr lang="en-US" sz="1600" noProof="0" dirty="0" err="1" smtClean="0"/>
              <a:t>egister</a:t>
            </a:r>
            <a:r>
              <a:rPr lang="en-US" sz="1600" noProof="0" dirty="0" smtClean="0"/>
              <a:t> it as “</a:t>
            </a:r>
            <a:r>
              <a:rPr lang="en-US" sz="1600" noProof="0" dirty="0" err="1" smtClean="0"/>
              <a:t>temporay</a:t>
            </a:r>
            <a:r>
              <a:rPr lang="en-US" sz="1600" noProof="0" dirty="0" smtClean="0"/>
              <a:t> table” for SQL query</a:t>
            </a:r>
          </a:p>
          <a:p>
            <a:pPr marL="400050" lvl="1" indent="0">
              <a:buNone/>
            </a:pPr>
            <a:r>
              <a:rPr lang="en-US" sz="14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4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hiveCtx.jsonFile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inputFile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input.registerTempTable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("tweets") </a:t>
            </a:r>
            <a:r>
              <a:rPr lang="en-US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Register the input schema </a:t>
            </a:r>
            <a:r>
              <a:rPr lang="en-US" sz="1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RDD</a:t>
            </a:r>
            <a:endParaRPr lang="en-US" sz="14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sz="1400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Select tweets based on the </a:t>
            </a:r>
            <a:r>
              <a:rPr lang="en-US" sz="1400" i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retweetCount</a:t>
            </a:r>
            <a:endParaRPr lang="en-US" sz="1400" i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sz="14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topTweets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4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hiveCtx.sql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("SELECT text, 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retweetCount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FROM tweets ORDER BY 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retweetCount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				LIMIT 10")</a:t>
            </a:r>
          </a:p>
          <a:p>
            <a:pPr marL="0" indent="0">
              <a:buNone/>
            </a:pPr>
            <a:endParaRPr lang="en-US" sz="16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76437"/>
            <a:ext cx="6692104" cy="24622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sparK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49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481" y="2935038"/>
            <a:ext cx="5742175" cy="1821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Using </a:t>
            </a:r>
            <a:r>
              <a:rPr lang="en-US" noProof="0" dirty="0" err="1" smtClean="0"/>
              <a:t>SparkSQL</a:t>
            </a:r>
            <a:r>
              <a:rPr lang="en-US" noProof="0" dirty="0" smtClean="0"/>
              <a:t> in Applications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897311"/>
            <a:ext cx="8243888" cy="2941824"/>
          </a:xfrm>
        </p:spPr>
        <p:txBody>
          <a:bodyPr>
            <a:normAutofit/>
          </a:bodyPr>
          <a:lstStyle/>
          <a:p>
            <a:r>
              <a:rPr lang="en-US" sz="1800" b="1" noProof="0" dirty="0" err="1" smtClean="0"/>
              <a:t>DataFrames</a:t>
            </a:r>
            <a:r>
              <a:rPr lang="en-US" sz="1800" noProof="0" dirty="0" smtClean="0"/>
              <a:t> provide an access to the RDD: </a:t>
            </a:r>
            <a:r>
              <a:rPr lang="en-US" sz="1800" b="1" noProof="0" dirty="0" smtClean="0"/>
              <a:t>.</a:t>
            </a:r>
            <a:r>
              <a:rPr lang="en-US" sz="1800" b="1" noProof="0" dirty="0" err="1" smtClean="0"/>
              <a:t>rdd</a:t>
            </a:r>
            <a:r>
              <a:rPr lang="en-US" sz="1800" b="1" noProof="0" dirty="0" smtClean="0"/>
              <a:t>() </a:t>
            </a:r>
            <a:r>
              <a:rPr lang="en-US" sz="1800" noProof="0" dirty="0" smtClean="0"/>
              <a:t>so you can user RDD transformations like map() or filter. Example access first column:</a:t>
            </a:r>
          </a:p>
          <a:p>
            <a:pPr marL="400050" lvl="1" indent="0">
              <a:buNone/>
            </a:pPr>
            <a:r>
              <a:rPr lang="en-US" sz="14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topTweetText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topTweets.rdd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().map(row 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row.getString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(0))</a:t>
            </a:r>
          </a:p>
          <a:p>
            <a:r>
              <a:rPr lang="en-US" sz="1800" noProof="0" dirty="0" smtClean="0"/>
              <a:t> With </a:t>
            </a:r>
            <a:r>
              <a:rPr lang="en-US" sz="1800" b="1" noProof="0" dirty="0" err="1" smtClean="0"/>
              <a:t>registerTempTable</a:t>
            </a:r>
            <a:r>
              <a:rPr lang="en-US" sz="1800" b="1" noProof="0" dirty="0" smtClean="0"/>
              <a:t>() </a:t>
            </a:r>
            <a:r>
              <a:rPr lang="en-US" sz="1800" noProof="0" dirty="0" smtClean="0"/>
              <a:t>method, Hive context can query the </a:t>
            </a:r>
            <a:r>
              <a:rPr lang="en-US" sz="1800" noProof="0" dirty="0" err="1" smtClean="0"/>
              <a:t>DataFrame</a:t>
            </a:r>
            <a:r>
              <a:rPr lang="en-US" sz="1800" noProof="0" dirty="0" smtClean="0"/>
              <a:t> (as in the example)</a:t>
            </a:r>
          </a:p>
          <a:p>
            <a:r>
              <a:rPr lang="en-US" sz="1800" noProof="0" dirty="0" smtClean="0"/>
              <a:t>Tables created are local to </a:t>
            </a:r>
            <a:r>
              <a:rPr lang="en-US" sz="1800" noProof="0" dirty="0" err="1" smtClean="0"/>
              <a:t>HiveContext</a:t>
            </a:r>
            <a:r>
              <a:rPr lang="en-US" sz="1800" noProof="0" dirty="0" smtClean="0"/>
              <a:t>. When the app ends the go away</a:t>
            </a:r>
          </a:p>
          <a:p>
            <a:r>
              <a:rPr lang="en-US" sz="1800" i="1" noProof="0" dirty="0" smtClean="0"/>
              <a:t>Basic </a:t>
            </a:r>
            <a:r>
              <a:rPr lang="en-US" sz="1800" i="1" noProof="0" dirty="0" err="1" smtClean="0"/>
              <a:t>DataFrame</a:t>
            </a:r>
            <a:r>
              <a:rPr lang="en-US" sz="1800" i="1" noProof="0" dirty="0" smtClean="0"/>
              <a:t> operations</a:t>
            </a:r>
          </a:p>
          <a:p>
            <a:pPr marL="0" indent="0">
              <a:buNone/>
            </a:pPr>
            <a:endParaRPr lang="en-US" sz="1800" i="1" noProof="0" dirty="0" smtClean="0"/>
          </a:p>
          <a:p>
            <a:pPr marL="0" lvl="1" indent="0">
              <a:buNone/>
            </a:pP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Name, Age {Row(“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Bear”,None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pPr marL="0" lvl="1" indent="0">
              <a:buNone/>
            </a:pP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Row(“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Databricks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1)}</a:t>
            </a:r>
            <a:endParaRPr lang="en-US" sz="1800" noProof="0" dirty="0" smtClean="0"/>
          </a:p>
          <a:p>
            <a:endParaRPr lang="en-US" sz="1800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76437"/>
            <a:ext cx="6692104" cy="24622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sparK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57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Types stored in </a:t>
            </a:r>
            <a:r>
              <a:rPr lang="en-US" noProof="0" dirty="0" err="1" smtClean="0"/>
              <a:t>DataFrames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64" y="944376"/>
            <a:ext cx="4168634" cy="3362325"/>
          </a:xfrm>
        </p:spPr>
        <p:txBody>
          <a:bodyPr>
            <a:normAutofit/>
          </a:bodyPr>
          <a:lstStyle/>
          <a:p>
            <a:r>
              <a:rPr lang="en-US" sz="2400" noProof="0" dirty="0" smtClean="0"/>
              <a:t>All of these types can also be nested within each other</a:t>
            </a:r>
          </a:p>
          <a:p>
            <a:r>
              <a:rPr lang="en-US" sz="2400" noProof="0" dirty="0" smtClean="0"/>
              <a:t>For example, you can have arrays of </a:t>
            </a:r>
            <a:r>
              <a:rPr lang="en-US" sz="2400" b="1" noProof="0" dirty="0" err="1" smtClean="0"/>
              <a:t>structs</a:t>
            </a:r>
            <a:r>
              <a:rPr lang="en-US" sz="2400" noProof="0" dirty="0" smtClean="0"/>
              <a:t>, or maps that contain </a:t>
            </a:r>
            <a:r>
              <a:rPr lang="en-US" sz="2400" b="1" noProof="0" dirty="0" err="1" smtClean="0"/>
              <a:t>structs</a:t>
            </a:r>
            <a:endParaRPr lang="en-US" sz="2400" b="1" dirty="0"/>
          </a:p>
          <a:p>
            <a:r>
              <a:rPr lang="en-US" sz="2400" b="1" dirty="0" err="1" smtClean="0"/>
              <a:t>structs</a:t>
            </a:r>
            <a:r>
              <a:rPr lang="en-US" sz="2400" dirty="0"/>
              <a:t> </a:t>
            </a:r>
            <a:r>
              <a:rPr lang="en-US" sz="2400" dirty="0" smtClean="0"/>
              <a:t>are </a:t>
            </a:r>
            <a:r>
              <a:rPr lang="en-US" sz="2400" dirty="0"/>
              <a:t>simply represented as other Rows in Spark SQL</a:t>
            </a:r>
            <a:endParaRPr lang="en-US" sz="2400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041" y="797543"/>
            <a:ext cx="2136654" cy="394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285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45260"/>
          </a:xfrm>
        </p:spPr>
        <p:txBody>
          <a:bodyPr/>
          <a:lstStyle/>
          <a:p>
            <a:r>
              <a:rPr lang="en-US" sz="2800" noProof="0" dirty="0" smtClean="0"/>
              <a:t>Brief History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gray">
          <a:xfrm>
            <a:off x="290605" y="837174"/>
            <a:ext cx="8678581" cy="39903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9388" indent="-179388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0975" algn="l" defTabSz="6858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177800" algn="l" defTabSz="6858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80975" algn="l" defTabSz="6858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 smtClean="0"/>
              <a:t>2009</a:t>
            </a:r>
            <a:r>
              <a:rPr lang="en-GB" sz="2000" dirty="0" smtClean="0"/>
              <a:t> - Initially started at UC Berkeley </a:t>
            </a:r>
            <a:r>
              <a:rPr lang="en-GB" sz="2000" dirty="0" err="1" smtClean="0"/>
              <a:t>AMPLab</a:t>
            </a:r>
            <a:endParaRPr lang="en-GB" sz="2000" dirty="0" smtClean="0"/>
          </a:p>
          <a:p>
            <a:pPr lvl="1"/>
            <a:r>
              <a:rPr lang="en-GB" sz="1800" u="sng" dirty="0" smtClean="0"/>
              <a:t>https://amplab.cs.berkeley.edu/</a:t>
            </a:r>
            <a:endParaRPr lang="en-GB" sz="1800" dirty="0" smtClean="0"/>
          </a:p>
          <a:p>
            <a:r>
              <a:rPr lang="en-GB" sz="2000" b="1" dirty="0" smtClean="0"/>
              <a:t>2010</a:t>
            </a:r>
            <a:r>
              <a:rPr lang="en-GB" sz="2000" dirty="0" smtClean="0"/>
              <a:t> - Open sourced under a BSD license</a:t>
            </a:r>
          </a:p>
          <a:p>
            <a:r>
              <a:rPr lang="en-GB" sz="2000" b="1" dirty="0" smtClean="0"/>
              <a:t>2013</a:t>
            </a:r>
            <a:r>
              <a:rPr lang="en-GB" sz="2000" dirty="0" smtClean="0"/>
              <a:t> - Donated to the Apache Software Foundation</a:t>
            </a:r>
          </a:p>
          <a:p>
            <a:pPr lvl="1"/>
            <a:r>
              <a:rPr lang="en-GB" sz="1800" dirty="0" smtClean="0"/>
              <a:t>Apache 2.0 license</a:t>
            </a:r>
          </a:p>
          <a:p>
            <a:r>
              <a:rPr lang="en-GB" sz="2000" b="1" dirty="0" smtClean="0"/>
              <a:t>Feb 2014 </a:t>
            </a:r>
            <a:r>
              <a:rPr lang="en-GB" sz="2000" dirty="0" smtClean="0"/>
              <a:t>- Became an Apache Top-Level Project</a:t>
            </a:r>
          </a:p>
          <a:p>
            <a:r>
              <a:rPr lang="en-GB" sz="2000" b="1" dirty="0" smtClean="0"/>
              <a:t>Nov 2014 </a:t>
            </a:r>
            <a:r>
              <a:rPr lang="en-GB" sz="2000" dirty="0" smtClean="0"/>
              <a:t>- </a:t>
            </a:r>
            <a:r>
              <a:rPr lang="en-GB" sz="2000" dirty="0" err="1" smtClean="0"/>
              <a:t>Databricks</a:t>
            </a:r>
            <a:r>
              <a:rPr lang="en-GB" sz="2000" dirty="0" smtClean="0"/>
              <a:t> set a new world record in large scale sorting using Spark</a:t>
            </a:r>
          </a:p>
          <a:p>
            <a:pPr lvl="1"/>
            <a:r>
              <a:rPr lang="en-GB" sz="1800" dirty="0" smtClean="0"/>
              <a:t>100TB (1 trillion records) sorted in 23 minutes, 206 EC2 machines</a:t>
            </a:r>
          </a:p>
          <a:p>
            <a:pPr lvl="1"/>
            <a:r>
              <a:rPr lang="en-GB" sz="1800" dirty="0" smtClean="0"/>
              <a:t>Previously: Hadoop MapReduce, 72 minutes, 2100 machines</a:t>
            </a:r>
          </a:p>
          <a:p>
            <a:pPr lvl="1"/>
            <a:r>
              <a:rPr lang="de-DE" sz="1800" dirty="0" smtClean="0"/>
              <a:t>3X faster, 10X fewer machines</a:t>
            </a:r>
          </a:p>
          <a:p>
            <a:pPr lvl="1"/>
            <a:r>
              <a:rPr lang="en-GB" sz="1800" dirty="0" smtClean="0"/>
              <a:t>Sorting on HDFS (disk), not using in-memory cache!</a:t>
            </a:r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24" y="858073"/>
            <a:ext cx="2363362" cy="1864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251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Caching in Spark SQL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890587"/>
            <a:ext cx="8243888" cy="3647795"/>
          </a:xfrm>
        </p:spPr>
        <p:txBody>
          <a:bodyPr>
            <a:noAutofit/>
          </a:bodyPr>
          <a:lstStyle/>
          <a:p>
            <a:r>
              <a:rPr lang="en-US" sz="2400" noProof="0" dirty="0" smtClean="0"/>
              <a:t>Caching in Spark SQL works different:</a:t>
            </a:r>
          </a:p>
          <a:p>
            <a:pPr lvl="1"/>
            <a:r>
              <a:rPr lang="en-US" sz="2000" noProof="0" dirty="0" smtClean="0"/>
              <a:t>For an efficient memory use</a:t>
            </a:r>
          </a:p>
          <a:p>
            <a:pPr marL="914400" lvl="2" indent="0">
              <a:buNone/>
            </a:pPr>
            <a:r>
              <a:rPr lang="en-US" sz="20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hiveCtx.cacheTable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0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lvl="1"/>
            <a:r>
              <a:rPr lang="en-US" sz="2000" dirty="0" smtClean="0"/>
              <a:t>Memory c</a:t>
            </a:r>
            <a:r>
              <a:rPr lang="en-US" sz="2000" noProof="0" dirty="0" smtClean="0"/>
              <a:t>ache can be also achieved using </a:t>
            </a:r>
            <a:r>
              <a:rPr lang="en-US" sz="2000" noProof="0" dirty="0" err="1" smtClean="0"/>
              <a:t>HiveSQL</a:t>
            </a:r>
            <a:r>
              <a:rPr lang="en-US" sz="2000" noProof="0" dirty="0" smtClean="0"/>
              <a:t> statements</a:t>
            </a:r>
          </a:p>
          <a:p>
            <a:pPr marL="914400" lvl="2" indent="0">
              <a:buNone/>
            </a:pP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CACHE TABLE </a:t>
            </a:r>
            <a:r>
              <a:rPr lang="en-US" sz="20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or UNCACHE TABLE </a:t>
            </a:r>
            <a:r>
              <a:rPr lang="en-US" sz="20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2400" noProof="0" dirty="0" smtClean="0"/>
              <a:t>When caching a table, Spark SQL represents the data in an </a:t>
            </a:r>
            <a:r>
              <a:rPr lang="en-US" sz="2400" b="1" noProof="0" dirty="0" smtClean="0"/>
              <a:t>in-memory columnar format</a:t>
            </a:r>
            <a:r>
              <a:rPr lang="en-US" sz="2400" noProof="0" dirty="0" smtClean="0"/>
              <a:t>. </a:t>
            </a:r>
          </a:p>
          <a:p>
            <a:r>
              <a:rPr lang="en-US" sz="2400" noProof="0" dirty="0" smtClean="0"/>
              <a:t>The </a:t>
            </a:r>
            <a:r>
              <a:rPr lang="en-US" sz="2400" b="1" noProof="0" dirty="0" smtClean="0"/>
              <a:t>cached table </a:t>
            </a:r>
            <a:r>
              <a:rPr lang="en-US" sz="2400" noProof="0" dirty="0" smtClean="0"/>
              <a:t>will </a:t>
            </a:r>
            <a:r>
              <a:rPr lang="en-US" sz="2400" b="1" noProof="0" dirty="0" smtClean="0"/>
              <a:t>remain in memory </a:t>
            </a:r>
            <a:r>
              <a:rPr lang="en-US" sz="2400" b="1" noProof="0" dirty="0" smtClean="0">
                <a:solidFill>
                  <a:srgbClr val="C00000"/>
                </a:solidFill>
              </a:rPr>
              <a:t>only</a:t>
            </a:r>
            <a:r>
              <a:rPr lang="en-US" sz="2400" noProof="0" dirty="0" smtClean="0"/>
              <a:t> for the </a:t>
            </a:r>
            <a:r>
              <a:rPr lang="en-US" sz="2400" b="1" noProof="0" dirty="0" smtClean="0"/>
              <a:t>life</a:t>
            </a:r>
            <a:r>
              <a:rPr lang="en-US" sz="2400" noProof="0" dirty="0" smtClean="0"/>
              <a:t> of our driver program.</a:t>
            </a:r>
            <a:endParaRPr lang="en-US" sz="24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7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Loading and Saving Data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924205"/>
            <a:ext cx="8243888" cy="3362325"/>
          </a:xfrm>
        </p:spPr>
        <p:txBody>
          <a:bodyPr>
            <a:normAutofit/>
          </a:bodyPr>
          <a:lstStyle/>
          <a:p>
            <a:r>
              <a:rPr lang="en-US" sz="2800" noProof="0" dirty="0" smtClean="0"/>
              <a:t>In addition to Hive, JSON and Parquet, Spark SQL has a </a:t>
            </a:r>
            <a:r>
              <a:rPr lang="en-US" sz="2800" b="1" noProof="0" dirty="0" err="1" smtClean="0"/>
              <a:t>DataSource</a:t>
            </a:r>
            <a:r>
              <a:rPr lang="en-US" sz="2800" b="1" noProof="0" dirty="0" smtClean="0"/>
              <a:t> </a:t>
            </a:r>
            <a:r>
              <a:rPr lang="en-US" sz="2800" b="1" noProof="0" dirty="0" err="1" smtClean="0"/>
              <a:t>Api</a:t>
            </a:r>
            <a:r>
              <a:rPr lang="en-US" sz="2800" b="1" noProof="0" dirty="0" smtClean="0"/>
              <a:t> </a:t>
            </a:r>
            <a:r>
              <a:rPr lang="en-US" sz="2800" noProof="0" dirty="0" smtClean="0"/>
              <a:t>for integration </a:t>
            </a:r>
          </a:p>
          <a:p>
            <a:r>
              <a:rPr lang="en-US" sz="2800" noProof="0" dirty="0" smtClean="0"/>
              <a:t>Some notable implementations include Avro, </a:t>
            </a:r>
            <a:r>
              <a:rPr lang="en-US" sz="2800" noProof="0" dirty="0" err="1" smtClean="0"/>
              <a:t>Hbase</a:t>
            </a:r>
            <a:r>
              <a:rPr lang="en-US" sz="2800" noProof="0" dirty="0" smtClean="0"/>
              <a:t>, ES, Cassandra…</a:t>
            </a:r>
          </a:p>
          <a:p>
            <a:r>
              <a:rPr lang="en-US" sz="2800" noProof="0" dirty="0" smtClean="0"/>
              <a:t>It is possible </a:t>
            </a:r>
            <a:r>
              <a:rPr lang="en-US" sz="2800" b="1" noProof="0" dirty="0" smtClean="0"/>
              <a:t>convert a regular RDDs to </a:t>
            </a:r>
            <a:r>
              <a:rPr lang="en-US" sz="2800" b="1" noProof="0" dirty="0" err="1" smtClean="0"/>
              <a:t>DataFrames</a:t>
            </a:r>
            <a:r>
              <a:rPr lang="en-US" sz="2800" b="1" noProof="0" dirty="0" smtClean="0"/>
              <a:t> </a:t>
            </a:r>
            <a:r>
              <a:rPr lang="en-US" sz="2800" noProof="0" dirty="0" smtClean="0"/>
              <a:t>by assigning them a schema</a:t>
            </a:r>
            <a:endParaRPr lang="en-US" sz="2800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4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45260"/>
          </a:xfrm>
        </p:spPr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noProof="0" dirty="0" smtClean="0"/>
              <a:t>Exercise 13: Data Mining Using </a:t>
            </a:r>
            <a:r>
              <a:rPr lang="en-US" sz="2400" b="1" noProof="0" dirty="0" err="1" smtClean="0"/>
              <a:t>SparkSQL</a:t>
            </a:r>
            <a:endParaRPr lang="en-US" sz="2400" b="1" noProof="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42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Loading and Saving Data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870417"/>
            <a:ext cx="8236369" cy="3883118"/>
          </a:xfrm>
        </p:spPr>
        <p:txBody>
          <a:bodyPr>
            <a:noAutofit/>
          </a:bodyPr>
          <a:lstStyle/>
          <a:p>
            <a:r>
              <a:rPr lang="en-US" sz="2000" noProof="0" dirty="0" smtClean="0"/>
              <a:t>Apache Hive (seen before):</a:t>
            </a:r>
          </a:p>
          <a:p>
            <a:pPr marL="400050" lvl="1" indent="0">
              <a:buNone/>
            </a:pPr>
            <a:r>
              <a:rPr lang="en-US" sz="1800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800" i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org.apache.spark.sql.hive.HiveContext</a:t>
            </a:r>
            <a:endParaRPr lang="en-US" sz="1800" i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sz="1800" i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800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i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hiveCtx</a:t>
            </a:r>
            <a:r>
              <a:rPr lang="en-US" sz="1800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800" i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HiveContext</a:t>
            </a:r>
            <a:r>
              <a:rPr lang="en-US" sz="1800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i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US" sz="1800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n-US" sz="1800" i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800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rows = </a:t>
            </a:r>
            <a:r>
              <a:rPr lang="en-US" sz="1800" i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hiveCtx.sql</a:t>
            </a:r>
            <a:r>
              <a:rPr lang="en-US" sz="1800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("SELECT key, value FROM </a:t>
            </a:r>
            <a:r>
              <a:rPr lang="en-US" sz="1800" i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mytable</a:t>
            </a:r>
            <a:r>
              <a:rPr lang="en-US" sz="1800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00050" lvl="1" indent="0">
              <a:buNone/>
            </a:pPr>
            <a:r>
              <a:rPr lang="en-US" sz="1800" i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800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keys = </a:t>
            </a:r>
            <a:r>
              <a:rPr lang="en-US" sz="1800" i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rows.map</a:t>
            </a:r>
            <a:r>
              <a:rPr lang="en-US" sz="1800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(row =&gt; </a:t>
            </a:r>
            <a:r>
              <a:rPr lang="en-US" sz="1800" i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row.getInt</a:t>
            </a:r>
            <a:r>
              <a:rPr lang="en-US" sz="1800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(0))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19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Loading and Saving Data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917" y="870417"/>
            <a:ext cx="8901954" cy="3883118"/>
          </a:xfrm>
        </p:spPr>
        <p:txBody>
          <a:bodyPr>
            <a:noAutofit/>
          </a:bodyPr>
          <a:lstStyle/>
          <a:p>
            <a:r>
              <a:rPr lang="en-US" sz="1800" noProof="0" dirty="0" smtClean="0"/>
              <a:t>Parquet, column-oriented storage formats can store records with nested fields efficiently</a:t>
            </a:r>
          </a:p>
          <a:p>
            <a:pPr marL="400050" lvl="1" indent="0">
              <a:buNone/>
            </a:pPr>
            <a:r>
              <a:rPr lang="en-US" sz="1600" b="1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Load some data in from a Parquet file with field's name and </a:t>
            </a:r>
            <a:r>
              <a:rPr lang="en-US" sz="1600" b="1" i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favouriteAnimal</a:t>
            </a:r>
            <a:endParaRPr lang="en-US" sz="1600" b="1" i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rows =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hiveCtx.load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parquetFile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"parquet")</a:t>
            </a:r>
          </a:p>
          <a:p>
            <a:pPr marL="400050" lvl="1" indent="0">
              <a:buNone/>
            </a:pP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names =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rows.map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(row =&gt; row.name)</a:t>
            </a:r>
          </a:p>
          <a:p>
            <a:pPr marL="400050" lvl="1" indent="0">
              <a:buNone/>
            </a:pP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("Everyone“)</a:t>
            </a:r>
          </a:p>
          <a:p>
            <a:pPr marL="400050" lvl="1" indent="0">
              <a:buNone/>
            </a:pP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names.collect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tbl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rows.registerTempTable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("people") </a:t>
            </a:r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// Find the panda </a:t>
            </a:r>
            <a:r>
              <a:rPr lang="en-US" sz="16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lovers</a:t>
            </a:r>
            <a:endParaRPr lang="en-US" sz="1600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pandaFriends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hiveCtx.sql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("SELECT name FROM people WHERE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favouriteAnimal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panda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400050" lvl="1" indent="0">
              <a:buNone/>
            </a:pP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("Panda friends“)</a:t>
            </a:r>
          </a:p>
          <a:p>
            <a:pPr marL="400050" lvl="1" indent="0">
              <a:buNone/>
            </a:pP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pandaFriends.map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(row =&gt; row.name).collect().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pandaFriends.save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://...", "parquet")</a:t>
            </a:r>
            <a:endParaRPr lang="en-US" sz="1600" noProof="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01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Loading and Saving Data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b="1" noProof="0" dirty="0" smtClean="0"/>
              <a:t>Parquet</a:t>
            </a:r>
            <a:r>
              <a:rPr lang="en-US" sz="2000" noProof="0" dirty="0" smtClean="0"/>
              <a:t>, column-oriented storage formats can store records with nested fields efficiently</a:t>
            </a:r>
          </a:p>
          <a:p>
            <a:pPr marL="179388" lvl="1" indent="-179388">
              <a:spcBef>
                <a:spcPts val="600"/>
              </a:spcBef>
            </a:pPr>
            <a:r>
              <a:rPr lang="en-US" sz="2000" b="1" dirty="0" smtClean="0">
                <a:cs typeface="ＭＳ Ｐゴシック" charset="0"/>
              </a:rPr>
              <a:t>Avro</a:t>
            </a:r>
            <a:r>
              <a:rPr lang="en-US" sz="2000" dirty="0" smtClean="0">
                <a:cs typeface="ＭＳ Ｐゴシック" charset="0"/>
              </a:rPr>
              <a:t> a data serialization system which relies on schemas</a:t>
            </a:r>
          </a:p>
          <a:p>
            <a:pPr marL="357188" lvl="2" indent="-179388">
              <a:spcBef>
                <a:spcPts val="600"/>
              </a:spcBef>
            </a:pPr>
            <a:r>
              <a:rPr lang="en-US" sz="2000" noProof="0" dirty="0" smtClean="0"/>
              <a:t>Include in </a:t>
            </a:r>
            <a:r>
              <a:rPr lang="en-US" sz="2000" noProof="0" dirty="0" err="1" smtClean="0"/>
              <a:t>sbt</a:t>
            </a:r>
            <a:r>
              <a:rPr lang="en-US" sz="2000" noProof="0" dirty="0" smtClean="0"/>
              <a:t> project:  </a:t>
            </a:r>
          </a:p>
          <a:p>
            <a:pPr marL="177800" lvl="2" indent="0">
              <a:spcBef>
                <a:spcPts val="60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libraryDependenicies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+= "</a:t>
            </a:r>
            <a:r>
              <a:rPr lang="en-US" sz="20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com.databricks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 %% 	"spark-</a:t>
            </a:r>
            <a:r>
              <a:rPr lang="en-US" sz="20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avro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 % 	"2.0.1" </a:t>
            </a:r>
          </a:p>
          <a:p>
            <a:pPr marL="357188" indent="-176213"/>
            <a:r>
              <a:rPr lang="en-US" sz="2000" noProof="0" dirty="0" smtClean="0"/>
              <a:t>In previous example, replace  “parquet” by “</a:t>
            </a:r>
            <a:r>
              <a:rPr lang="en-US" sz="2000" noProof="0" dirty="0" err="1" smtClean="0"/>
              <a:t>com.databricks.spark.avro</a:t>
            </a:r>
            <a:r>
              <a:rPr lang="en-US" sz="2000" noProof="0" dirty="0" smtClean="0"/>
              <a:t>”</a:t>
            </a:r>
          </a:p>
          <a:p>
            <a:pPr marL="400050" lvl="1" indent="0">
              <a:buNone/>
            </a:pPr>
            <a:endParaRPr lang="en-US" sz="18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Loading and Saving Data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905" y="880221"/>
            <a:ext cx="8243888" cy="3822607"/>
          </a:xfrm>
        </p:spPr>
        <p:txBody>
          <a:bodyPr>
            <a:normAutofit fontScale="92500" lnSpcReduction="10000"/>
          </a:bodyPr>
          <a:lstStyle/>
          <a:p>
            <a:r>
              <a:rPr lang="en-US" sz="1900" noProof="0" dirty="0" smtClean="0"/>
              <a:t>JSON: Spark SQL can infer the schema by scanning the file and let you access fields by name</a:t>
            </a:r>
            <a:endParaRPr lang="en-US" noProof="0" dirty="0" smtClean="0"/>
          </a:p>
          <a:p>
            <a:pPr marL="400050" lvl="1" indent="0">
              <a:buNone/>
            </a:pP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"name"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"Holden"}</a:t>
            </a:r>
          </a:p>
          <a:p>
            <a:pPr marL="400050" lvl="1" indent="0">
              <a:buNone/>
            </a:pP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name"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:"Sparky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 Bear", 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lovesPandas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"knows"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:{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"friends"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["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holden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"]}}</a:t>
            </a:r>
          </a:p>
          <a:p>
            <a:pPr marL="400050" lvl="1" indent="0">
              <a:buNone/>
            </a:pPr>
            <a:endParaRPr lang="en-US" sz="1600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sz="16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hiveCtx.jsonFile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inputFile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input.printShema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00050" lvl="1" indent="0">
              <a:buNone/>
            </a:pP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</a:p>
          <a:p>
            <a:pPr marL="400050" lvl="1" indent="0">
              <a:buNone/>
            </a:pP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|-- knows: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nullable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  <a:p>
            <a:pPr marL="400050" lvl="1" indent="0">
              <a:buNone/>
            </a:pP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|-- friends: array (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nullable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  <a:p>
            <a:pPr marL="400050" lvl="1" indent="0">
              <a:buNone/>
            </a:pP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| |-- element: string (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containsNull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false)</a:t>
            </a:r>
          </a:p>
          <a:p>
            <a:pPr marL="400050" lvl="1" indent="0">
              <a:buNone/>
            </a:pP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|--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lovesPandas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nullable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  <a:p>
            <a:pPr marL="400050" lvl="1" indent="0">
              <a:buNone/>
            </a:pP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|-- name: string (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nullable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  <a:p>
            <a:pPr marL="180975" indent="-180975"/>
            <a:r>
              <a:rPr lang="en-US" sz="2100" dirty="0" smtClean="0">
                <a:solidFill>
                  <a:srgbClr val="213E7F"/>
                </a:solidFill>
              </a:rPr>
              <a:t>Access with SQL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knows.friends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(0) from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table_input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limit 1;</a:t>
            </a:r>
            <a:endParaRPr lang="en-US" sz="16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Loading and Saving Data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880783"/>
            <a:ext cx="8565822" cy="3845858"/>
          </a:xfrm>
        </p:spPr>
        <p:txBody>
          <a:bodyPr>
            <a:normAutofit/>
          </a:bodyPr>
          <a:lstStyle/>
          <a:p>
            <a:r>
              <a:rPr lang="en-US" sz="1800" noProof="0" dirty="0" smtClean="0"/>
              <a:t>From RDDs: Any RDD with case classes is implicitly converted into a </a:t>
            </a:r>
            <a:r>
              <a:rPr lang="en-US" sz="1800" noProof="0" dirty="0" err="1" smtClean="0"/>
              <a:t>DataFrame</a:t>
            </a:r>
            <a:endParaRPr lang="en-US" sz="1800" noProof="0" dirty="0" smtClean="0"/>
          </a:p>
          <a:p>
            <a:pPr marL="400050" lvl="1" indent="0">
              <a:buNone/>
            </a:pP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case class </a:t>
            </a:r>
            <a:r>
              <a:rPr lang="en-US" sz="16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HappyPerson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(handle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favouriteBeverage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n-US" sz="1600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Create a person and turn it into a Schema RDD</a:t>
            </a:r>
          </a:p>
          <a:p>
            <a:pPr marL="400050" lvl="1" indent="0">
              <a:buNone/>
            </a:pPr>
            <a:r>
              <a:rPr lang="en-US" sz="16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happyPeopleRDD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sc.parallelize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HappyPerson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holden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 "coffee")))</a:t>
            </a:r>
          </a:p>
          <a:p>
            <a:pPr marL="400050" lvl="1" indent="0">
              <a:buNone/>
            </a:pPr>
            <a:r>
              <a:rPr lang="en-US" sz="1600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Note: there is an implicit conversion</a:t>
            </a:r>
          </a:p>
          <a:p>
            <a:pPr marL="400050" lvl="1" indent="0">
              <a:buNone/>
            </a:pPr>
            <a:r>
              <a:rPr lang="en-US" sz="1600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that is equivalent to</a:t>
            </a:r>
          </a:p>
          <a:p>
            <a:pPr marL="400050" lvl="1" indent="0">
              <a:buNone/>
            </a:pPr>
            <a:r>
              <a:rPr lang="en-US" sz="1600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600" i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sqlCtx.createDataFrame</a:t>
            </a:r>
            <a:r>
              <a:rPr lang="en-US" sz="1600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i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happyPeopleRDD</a:t>
            </a:r>
            <a:r>
              <a:rPr lang="en-US" sz="1600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happyPeopleRDD.registerTempTable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happy_people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800" dirty="0"/>
              <a:t>Y</a:t>
            </a:r>
            <a:r>
              <a:rPr lang="en-US" sz="1800" noProof="0" dirty="0" err="1" smtClean="0"/>
              <a:t>ou</a:t>
            </a:r>
            <a:r>
              <a:rPr lang="en-US" sz="1800" noProof="0" dirty="0" smtClean="0"/>
              <a:t> can also use .</a:t>
            </a:r>
            <a:r>
              <a:rPr lang="en-US" sz="1800" noProof="0" dirty="0" err="1" smtClean="0"/>
              <a:t>toDF</a:t>
            </a:r>
            <a:endParaRPr lang="en-US" sz="1800" noProof="0" dirty="0" smtClean="0"/>
          </a:p>
          <a:p>
            <a:pPr marL="400050" lvl="1" indent="0">
              <a:buNone/>
            </a:pP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sc.parallelize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HappyPerson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holden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 "coffee"))).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toDF</a:t>
            </a:r>
            <a:endParaRPr lang="en-US" sz="16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68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JDBC /ODBC Server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867335"/>
            <a:ext cx="8243888" cy="3614177"/>
          </a:xfrm>
        </p:spPr>
        <p:txBody>
          <a:bodyPr>
            <a:normAutofit/>
          </a:bodyPr>
          <a:lstStyle/>
          <a:p>
            <a:r>
              <a:rPr lang="en-US" sz="2400" noProof="0" dirty="0" smtClean="0"/>
              <a:t>Useful for connection BI tools to Spark Cluster</a:t>
            </a:r>
          </a:p>
          <a:p>
            <a:r>
              <a:rPr lang="en-US" sz="2400" noProof="0" dirty="0" smtClean="0"/>
              <a:t>JDBC server runs a standalone Spark driver that can be shared with multiple clients</a:t>
            </a:r>
          </a:p>
          <a:p>
            <a:r>
              <a:rPr lang="en-US" sz="2400" noProof="0" dirty="0" smtClean="0"/>
              <a:t>JDBC server corresponds to HiveServer2 in Hive (is a Thrift server) listen in port</a:t>
            </a:r>
            <a:r>
              <a:rPr lang="en-US" sz="2400" b="1" noProof="0" dirty="0" smtClean="0"/>
              <a:t>:10000</a:t>
            </a:r>
            <a:endParaRPr lang="en-US" sz="2400" noProof="0" dirty="0" smtClean="0"/>
          </a:p>
          <a:p>
            <a:pPr marL="457200" lvl="1" indent="0">
              <a:buNone/>
            </a:pP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./sbin/start-thriftserver.sh --master </a:t>
            </a:r>
            <a:r>
              <a:rPr lang="en-US" sz="20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sparkMaster</a:t>
            </a:r>
            <a:endParaRPr lang="en-US" sz="20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indent="-180975"/>
            <a:r>
              <a:rPr lang="en-US" sz="2400" noProof="0" dirty="0" smtClean="0">
                <a:cs typeface="ＭＳ Ｐゴシック" charset="0"/>
              </a:rPr>
              <a:t>The Server can share cached tables between multiples programs since is a single driver program </a:t>
            </a:r>
          </a:p>
          <a:p>
            <a:pPr marL="0" indent="0">
              <a:buNone/>
            </a:pPr>
            <a:endParaRPr lang="en-US" sz="2400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1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Working with Beeline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64" y="870416"/>
            <a:ext cx="8243888" cy="3910013"/>
          </a:xfrm>
        </p:spPr>
        <p:txBody>
          <a:bodyPr>
            <a:noAutofit/>
          </a:bodyPr>
          <a:lstStyle/>
          <a:p>
            <a:r>
              <a:rPr lang="en-US" sz="2000" noProof="0" dirty="0" smtClean="0"/>
              <a:t>Beeline: SQL shell client can connect to the server via JDBC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spark$ ./bin/beeline –u jdbc:hive2://localhost:10000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0: jdbc:hive2://localhost:10000&gt; show tables;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+---------+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result  |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+---------+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pokes   |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+---------+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row selected (1.182 seconds)</a:t>
            </a:r>
            <a:endParaRPr lang="en-US" sz="1600" noProof="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1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545" y="907678"/>
            <a:ext cx="5212856" cy="3399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18008"/>
          </a:xfrm>
        </p:spPr>
        <p:txBody>
          <a:bodyPr/>
          <a:lstStyle/>
          <a:p>
            <a:r>
              <a:rPr lang="en-US" sz="2800" noProof="0" dirty="0" smtClean="0"/>
              <a:t>Problems with Hadoop Map-Reduce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230095" y="887506"/>
            <a:ext cx="3851087" cy="3660870"/>
          </a:xfrm>
        </p:spPr>
        <p:txBody>
          <a:bodyPr>
            <a:normAutofit/>
          </a:bodyPr>
          <a:lstStyle/>
          <a:p>
            <a:r>
              <a:rPr lang="en-US" sz="1800" b="1" noProof="0" dirty="0" smtClean="0"/>
              <a:t>Batch oriented</a:t>
            </a:r>
          </a:p>
          <a:p>
            <a:pPr lvl="1"/>
            <a:r>
              <a:rPr lang="en-US" sz="1600" noProof="0" dirty="0" smtClean="0"/>
              <a:t>So, Hive, Pig and all MR-based systems too</a:t>
            </a:r>
          </a:p>
          <a:p>
            <a:pPr lvl="1"/>
            <a:r>
              <a:rPr lang="en-US" sz="1600" noProof="0" dirty="0" smtClean="0"/>
              <a:t>Great throughput but high latency</a:t>
            </a:r>
          </a:p>
          <a:p>
            <a:pPr lvl="1"/>
            <a:r>
              <a:rPr lang="en-US" sz="1600" noProof="0" dirty="0" smtClean="0"/>
              <a:t>Not for BI tools</a:t>
            </a:r>
          </a:p>
          <a:p>
            <a:pPr lvl="1"/>
            <a:r>
              <a:rPr lang="en-US" sz="1600" noProof="0" dirty="0" smtClean="0"/>
              <a:t>Not for real-time (stream) processing</a:t>
            </a:r>
          </a:p>
          <a:p>
            <a:r>
              <a:rPr lang="en-US" sz="1800" b="1" noProof="0" dirty="0" smtClean="0"/>
              <a:t>Programming model </a:t>
            </a:r>
            <a:r>
              <a:rPr lang="en-US" sz="1800" noProof="0" dirty="0" smtClean="0"/>
              <a:t>not good for iterative programming (</a:t>
            </a:r>
            <a:r>
              <a:rPr lang="en-US" sz="1800" i="1" noProof="0" dirty="0" smtClean="0"/>
              <a:t>e.g.</a:t>
            </a:r>
            <a:r>
              <a:rPr lang="en-US" sz="1800" noProof="0" dirty="0" smtClean="0"/>
              <a:t> machine learning)</a:t>
            </a:r>
          </a:p>
          <a:p>
            <a:pPr lvl="1"/>
            <a:r>
              <a:rPr lang="en-US" sz="1600" noProof="0" dirty="0" smtClean="0"/>
              <a:t>Forces to concatenate multiple jobs</a:t>
            </a:r>
          </a:p>
          <a:p>
            <a:pPr lvl="1"/>
            <a:r>
              <a:rPr lang="en-US" sz="1600" noProof="0" dirty="0" smtClean="0"/>
              <a:t>External orchestration</a:t>
            </a:r>
          </a:p>
          <a:p>
            <a:pPr lvl="1"/>
            <a:r>
              <a:rPr lang="en-US" sz="1600" noProof="0" dirty="0" smtClean="0"/>
              <a:t>Each job flushes to disk</a:t>
            </a:r>
          </a:p>
          <a:p>
            <a:pPr lvl="1"/>
            <a:r>
              <a:rPr lang="en-US" sz="1600" noProof="0" dirty="0" smtClean="0"/>
              <a:t>Data sharing requires external storage</a:t>
            </a:r>
          </a:p>
          <a:p>
            <a:endParaRPr lang="en-US" sz="1800" noProof="0" dirty="0" smtClean="0"/>
          </a:p>
          <a:p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346998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Working with Beeline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64" y="870416"/>
            <a:ext cx="8243888" cy="3849502"/>
          </a:xfrm>
        </p:spPr>
        <p:txBody>
          <a:bodyPr>
            <a:noAutofit/>
          </a:bodyPr>
          <a:lstStyle/>
          <a:p>
            <a:r>
              <a:rPr lang="en-US" sz="1800" noProof="0" dirty="0" smtClean="0"/>
              <a:t>You can use standard </a:t>
            </a:r>
            <a:r>
              <a:rPr lang="en-US" sz="1800" noProof="0" dirty="0" err="1" smtClean="0"/>
              <a:t>HiveQL</a:t>
            </a:r>
            <a:endParaRPr lang="en-US" sz="1800" noProof="0" dirty="0" smtClean="0"/>
          </a:p>
          <a:p>
            <a:pPr marL="400050" lvl="1" indent="0">
              <a:buNone/>
            </a:pP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CREATE TABLE IF NOT EXISTS 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mytable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(key INT, value STRING)</a:t>
            </a:r>
          </a:p>
          <a:p>
            <a:pPr marL="400050" lvl="1" indent="0">
              <a:buNone/>
            </a:pP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ROW FORMAT DELIMITED FIELDS TERMINATED BY ',';</a:t>
            </a:r>
          </a:p>
          <a:p>
            <a:pPr marL="400050" lvl="1" indent="0">
              <a:buNone/>
            </a:pP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LOAD DATA LOCAL INPATH 'int_string.csv'</a:t>
            </a:r>
          </a:p>
          <a:p>
            <a:pPr marL="400050" lvl="1" indent="0">
              <a:buNone/>
            </a:pP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INTO TABLE 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mytable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00050" lvl="1" indent="0">
              <a:buNone/>
            </a:pP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SHOW TABLES;</a:t>
            </a:r>
          </a:p>
          <a:p>
            <a:pPr marL="400050" lvl="1" indent="0">
              <a:buNone/>
            </a:pP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Mytable</a:t>
            </a:r>
            <a:endParaRPr lang="en-US" sz="14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0975" lvl="1"/>
            <a:r>
              <a:rPr lang="en-US" sz="1800" noProof="0" dirty="0" smtClean="0">
                <a:cs typeface="ＭＳ Ｐゴシック" charset="0"/>
              </a:rPr>
              <a:t>To See the query plan</a:t>
            </a:r>
          </a:p>
          <a:p>
            <a:pPr marL="400050" lvl="1" indent="0">
              <a:buNone/>
            </a:pP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spark-</a:t>
            </a:r>
            <a:r>
              <a:rPr lang="en-US" sz="14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EXPLAIN SELECT 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mytable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where key 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1;</a:t>
            </a:r>
          </a:p>
          <a:p>
            <a:pPr marL="400050" lvl="1" indent="0">
              <a:buNone/>
            </a:pP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 Physical Plan ==</a:t>
            </a:r>
          </a:p>
          <a:p>
            <a:pPr marL="400050" lvl="1" indent="0">
              <a:buNone/>
            </a:pP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Filter (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#16 = 1)</a:t>
            </a:r>
          </a:p>
          <a:p>
            <a:pPr marL="400050" lvl="1" indent="0">
              <a:buNone/>
            </a:pP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HiveTableScan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#16,value#17], (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MetastoreRelation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mytable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</a:p>
          <a:p>
            <a:pPr marL="180975" lvl="1"/>
            <a:r>
              <a:rPr lang="en-US" sz="1800" noProof="0" dirty="0" smtClean="0">
                <a:cs typeface="ＭＳ Ｐゴシック" charset="0"/>
              </a:rPr>
              <a:t>Spark SQL also support a simple shell for local development </a:t>
            </a:r>
          </a:p>
          <a:p>
            <a:pPr marL="400050" lvl="1" indent="0">
              <a:buNone/>
            </a:pP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./bin/spark-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endParaRPr lang="en-US" sz="14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endParaRPr lang="en-US" sz="1050" b="1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79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Spark SQL UDFs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6" y="890587"/>
            <a:ext cx="8532205" cy="3910013"/>
          </a:xfrm>
        </p:spPr>
        <p:txBody>
          <a:bodyPr>
            <a:normAutofit/>
          </a:bodyPr>
          <a:lstStyle/>
          <a:p>
            <a:r>
              <a:rPr lang="en-US" sz="1800" noProof="0" dirty="0" smtClean="0"/>
              <a:t>UDFs allow registering custom functions to be called within SQL</a:t>
            </a:r>
          </a:p>
          <a:p>
            <a:r>
              <a:rPr lang="en-US" sz="1800" noProof="0" dirty="0" smtClean="0"/>
              <a:t>Spark SQL offers an easy method to register UDFs</a:t>
            </a:r>
          </a:p>
          <a:p>
            <a:pPr marL="400050" lvl="1" indent="0">
              <a:buNone/>
            </a:pPr>
            <a:r>
              <a:rPr lang="en-US" sz="20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hiveCtx.udf.register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0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strLenScala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 (</a:t>
            </a:r>
            <a:r>
              <a:rPr lang="en-US" sz="20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_: String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).length)</a:t>
            </a:r>
          </a:p>
          <a:p>
            <a:pPr marL="400050" lvl="1" indent="0">
              <a:buNone/>
            </a:pPr>
            <a:r>
              <a:rPr lang="en-US" sz="20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0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tweetLength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hiveCtx.sql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("SELECT </a:t>
            </a:r>
            <a:r>
              <a:rPr lang="en-US" sz="20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strLenScala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('tweet') FROM tweets LIMIT 10")</a:t>
            </a:r>
          </a:p>
          <a:p>
            <a:pPr marL="180975" lvl="1"/>
            <a:r>
              <a:rPr lang="en-US" sz="1800" noProof="0" dirty="0" smtClean="0">
                <a:cs typeface="ＭＳ Ｐゴシック" charset="0"/>
              </a:rPr>
              <a:t>Using existing Hive UDFS</a:t>
            </a:r>
          </a:p>
          <a:p>
            <a:pPr marL="742950" lvl="2" indent="-342900"/>
            <a:r>
              <a:rPr lang="en-US" sz="1600" noProof="0" dirty="0" smtClean="0"/>
              <a:t>Standard Hive UDFs are already included</a:t>
            </a:r>
          </a:p>
          <a:p>
            <a:pPr marL="742950" lvl="2" indent="-342900"/>
            <a:r>
              <a:rPr lang="en-US" sz="1600" noProof="0" dirty="0" smtClean="0"/>
              <a:t>The jars of your UDFs have to be included in the project. If using JDBC server add - -jar command-line flag</a:t>
            </a:r>
          </a:p>
          <a:p>
            <a:pPr marL="742950" lvl="2" indent="-342900"/>
            <a:r>
              <a:rPr lang="en-US" sz="1600" noProof="0" dirty="0" smtClean="0"/>
              <a:t>To make UDFs available </a:t>
            </a:r>
          </a:p>
          <a:p>
            <a:pPr marL="800100" lvl="2" indent="0">
              <a:buNone/>
            </a:pPr>
            <a:r>
              <a:rPr lang="en-US" sz="20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hiveCtx.sql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("CREATE TEMPORARY FUNCTION name AS </a:t>
            </a:r>
            <a:r>
              <a:rPr lang="en-US" sz="20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class.function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sz="20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72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45260"/>
          </a:xfrm>
        </p:spPr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noProof="0" dirty="0" smtClean="0"/>
              <a:t>Exercise </a:t>
            </a:r>
            <a:r>
              <a:rPr lang="en-US" sz="2400" b="1" dirty="0" smtClean="0"/>
              <a:t>14</a:t>
            </a:r>
            <a:r>
              <a:rPr lang="en-US" sz="2400" b="1" noProof="0" dirty="0" smtClean="0"/>
              <a:t>: Running spark jobs inside IntelliJ IDE</a:t>
            </a:r>
          </a:p>
          <a:p>
            <a:r>
              <a:rPr lang="en-US" sz="2400" b="1" noProof="0" dirty="0" smtClean="0"/>
              <a:t>Exercise 15: </a:t>
            </a:r>
            <a:r>
              <a:rPr lang="en-US" sz="2400" b="1" noProof="0" dirty="0" err="1" smtClean="0"/>
              <a:t>Dataframes</a:t>
            </a:r>
            <a:endParaRPr lang="en-US" sz="2400" b="1" noProof="0" dirty="0" smtClean="0"/>
          </a:p>
          <a:p>
            <a:r>
              <a:rPr lang="en-US" sz="2400" b="1" noProof="0" dirty="0" smtClean="0"/>
              <a:t>Exercise 16: </a:t>
            </a:r>
            <a:r>
              <a:rPr lang="en-US" sz="2400" b="1" noProof="0" dirty="0" err="1" smtClean="0"/>
              <a:t>Dataframes</a:t>
            </a:r>
            <a:endParaRPr lang="en-US" sz="2400" b="1" noProof="0" dirty="0" smtClean="0"/>
          </a:p>
          <a:p>
            <a:r>
              <a:rPr lang="en-US" sz="2400" b="1" noProof="0" dirty="0" smtClean="0"/>
              <a:t>Exercise 17: Spark RDD testing </a:t>
            </a:r>
          </a:p>
          <a:p>
            <a:r>
              <a:rPr lang="en-US" sz="2400" b="1" noProof="0" dirty="0" smtClean="0"/>
              <a:t>Exercise 18: Spark </a:t>
            </a:r>
            <a:r>
              <a:rPr lang="en-US" sz="2400" b="1" noProof="0" dirty="0" err="1" smtClean="0"/>
              <a:t>DataFrame</a:t>
            </a:r>
            <a:r>
              <a:rPr lang="en-US" sz="2400" b="1" noProof="0" dirty="0" smtClean="0"/>
              <a:t> testing exercise</a:t>
            </a:r>
            <a:endParaRPr lang="en-US" sz="2400" b="1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5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942975" y="1941508"/>
            <a:ext cx="5265737" cy="1231106"/>
          </a:xfrm>
        </p:spPr>
        <p:txBody>
          <a:bodyPr/>
          <a:lstStyle/>
          <a:p>
            <a:r>
              <a:rPr lang="en-US" noProof="0" dirty="0" smtClean="0"/>
              <a:t>6. Spark Streaming and Machine Learning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1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Streaming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88" y="816880"/>
            <a:ext cx="7191935" cy="3970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393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Streaming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624" y="843558"/>
            <a:ext cx="5899637" cy="391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911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Streaming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77" y="852178"/>
            <a:ext cx="6722486" cy="383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729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MLib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64" y="904034"/>
            <a:ext cx="8243888" cy="3809160"/>
          </a:xfrm>
        </p:spPr>
        <p:txBody>
          <a:bodyPr>
            <a:normAutofit/>
          </a:bodyPr>
          <a:lstStyle/>
          <a:p>
            <a:r>
              <a:rPr lang="en-GB" sz="1800" dirty="0"/>
              <a:t>Algorithms</a:t>
            </a:r>
          </a:p>
          <a:p>
            <a:pPr lvl="1"/>
            <a:r>
              <a:rPr lang="en-GB" sz="1600" b="1" dirty="0"/>
              <a:t>Classification</a:t>
            </a:r>
            <a:r>
              <a:rPr lang="en-GB" sz="1600" dirty="0"/>
              <a:t> (discrete) and </a:t>
            </a:r>
            <a:r>
              <a:rPr lang="en-GB" sz="1600" b="1" dirty="0"/>
              <a:t>regression</a:t>
            </a:r>
            <a:r>
              <a:rPr lang="en-GB" sz="1600" dirty="0"/>
              <a:t> (continue)</a:t>
            </a:r>
          </a:p>
          <a:p>
            <a:pPr lvl="2"/>
            <a:r>
              <a:rPr lang="en-GB" sz="1600" i="1" dirty="0" err="1"/>
              <a:t>e.g</a:t>
            </a:r>
            <a:r>
              <a:rPr lang="en-GB" sz="1600" dirty="0"/>
              <a:t>: credit scoring, marketing campaigns, …</a:t>
            </a:r>
          </a:p>
          <a:p>
            <a:pPr lvl="2"/>
            <a:r>
              <a:rPr lang="en-GB" sz="1600" dirty="0"/>
              <a:t>Linear models: SVMs, logistic regression, linear regression</a:t>
            </a:r>
          </a:p>
          <a:p>
            <a:pPr lvl="2"/>
            <a:r>
              <a:rPr lang="en-GB" sz="1600" dirty="0"/>
              <a:t>Naive Bayes</a:t>
            </a:r>
          </a:p>
          <a:p>
            <a:pPr lvl="2"/>
            <a:r>
              <a:rPr lang="en-GB" sz="1600" dirty="0"/>
              <a:t>Decision trees</a:t>
            </a:r>
          </a:p>
          <a:p>
            <a:pPr lvl="1"/>
            <a:endParaRPr lang="en-GB" sz="1600" dirty="0"/>
          </a:p>
          <a:p>
            <a:pPr lvl="1"/>
            <a:r>
              <a:rPr lang="en-GB" sz="1600" b="1" dirty="0"/>
              <a:t>Collaborative filtering</a:t>
            </a:r>
          </a:p>
          <a:p>
            <a:pPr lvl="2"/>
            <a:r>
              <a:rPr lang="en-GB" sz="1600" i="1" dirty="0" err="1"/>
              <a:t>e.g</a:t>
            </a:r>
            <a:r>
              <a:rPr lang="en-GB" sz="1600" dirty="0"/>
              <a:t>: recommenders</a:t>
            </a:r>
          </a:p>
          <a:p>
            <a:pPr lvl="2"/>
            <a:r>
              <a:rPr lang="en-GB" sz="1600" dirty="0"/>
              <a:t>Alternating least squares – ALS</a:t>
            </a:r>
          </a:p>
          <a:p>
            <a:pPr lvl="1"/>
            <a:endParaRPr lang="en-GB" sz="1600" dirty="0"/>
          </a:p>
          <a:p>
            <a:pPr lvl="1"/>
            <a:r>
              <a:rPr lang="en-GB" sz="1600" b="1" dirty="0"/>
              <a:t>Clustering</a:t>
            </a:r>
          </a:p>
          <a:p>
            <a:pPr lvl="2"/>
            <a:r>
              <a:rPr lang="en-GB" sz="1600" i="1" dirty="0" err="1"/>
              <a:t>e.g</a:t>
            </a:r>
            <a:r>
              <a:rPr lang="en-GB" sz="1600" dirty="0"/>
              <a:t>: social network analysis (communities)</a:t>
            </a:r>
          </a:p>
          <a:p>
            <a:pPr lvl="2"/>
            <a:r>
              <a:rPr lang="en-GB" sz="1600" dirty="0"/>
              <a:t>K-Means</a:t>
            </a:r>
          </a:p>
          <a:p>
            <a:endParaRPr lang="en-GB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3074" name="Picture 2" descr="C:\Users\aimr\Pictures\3971667326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436" y="904034"/>
            <a:ext cx="2304906" cy="173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imr\Pictures\397166724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915" y="2640462"/>
            <a:ext cx="1989792" cy="214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37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45260"/>
          </a:xfrm>
        </p:spPr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Exercise 14: Recommender </a:t>
            </a:r>
            <a:r>
              <a:rPr lang="en-GB" sz="2800" dirty="0" smtClean="0"/>
              <a:t>Algorithms</a:t>
            </a:r>
          </a:p>
          <a:p>
            <a:r>
              <a:rPr lang="en-GB" sz="2800" dirty="0"/>
              <a:t>Exercise 15: Deploy program in a Spark Cluster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2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976312" y="2867532"/>
            <a:ext cx="7724458" cy="507831"/>
          </a:xfrm>
        </p:spPr>
        <p:txBody>
          <a:bodyPr/>
          <a:lstStyle/>
          <a:p>
            <a:r>
              <a:rPr lang="en-US" dirty="0"/>
              <a:t>LinkedIn</a:t>
            </a:r>
          </a:p>
          <a:p>
            <a:r>
              <a:rPr lang="en-US" dirty="0"/>
              <a:t>https://es.linkedin.com/in/chicochica10</a:t>
            </a:r>
          </a:p>
          <a:p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40517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45260"/>
          </a:xfrm>
        </p:spPr>
        <p:txBody>
          <a:bodyPr/>
          <a:lstStyle/>
          <a:p>
            <a:r>
              <a:rPr lang="en-US" sz="2800" noProof="0" dirty="0" smtClean="0"/>
              <a:t>Spark Alternative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95" y="896644"/>
            <a:ext cx="5968568" cy="3843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004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45260"/>
          </a:xfrm>
        </p:spPr>
        <p:txBody>
          <a:bodyPr/>
          <a:lstStyle/>
          <a:p>
            <a:r>
              <a:rPr lang="en-US" sz="2800" noProof="0" dirty="0" smtClean="0"/>
              <a:t>Spark vs Map-Reduce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04" y="845802"/>
            <a:ext cx="7140389" cy="3826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5891843" y="4157932"/>
            <a:ext cx="3174520" cy="514444"/>
          </a:xfrm>
          <a:prstGeom prst="wedgeRoundRectCallout">
            <a:avLst>
              <a:gd name="adj1" fmla="val -32741"/>
              <a:gd name="adj2" fmla="val -10918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r>
              <a:rPr lang="en-US" sz="1200" dirty="0" smtClean="0">
                <a:solidFill>
                  <a:schemeClr val="tx1"/>
                </a:solidFill>
              </a:rPr>
              <a:t>Multiple Map-Reduce and other operations can be managed in the same job</a:t>
            </a:r>
          </a:p>
        </p:txBody>
      </p:sp>
    </p:spTree>
    <p:extLst>
      <p:ext uri="{BB962C8B-B14F-4D97-AF65-F5344CB8AC3E}">
        <p14:creationId xmlns:p14="http://schemas.microsoft.com/office/powerpoint/2010/main" val="49349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45260"/>
          </a:xfrm>
        </p:spPr>
        <p:txBody>
          <a:bodyPr/>
          <a:lstStyle/>
          <a:p>
            <a:r>
              <a:rPr lang="en-US" sz="2800" noProof="0" dirty="0" smtClean="0"/>
              <a:t>Exercise 1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55" name="Inhaltsplatzhalter 5"/>
          <p:cNvSpPr>
            <a:spLocks noGrp="1"/>
          </p:cNvSpPr>
          <p:nvPr>
            <p:ph idx="1"/>
          </p:nvPr>
        </p:nvSpPr>
        <p:spPr>
          <a:xfrm>
            <a:off x="444503" y="1341062"/>
            <a:ext cx="4954491" cy="20139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3200" b="0" noProof="0" dirty="0" smtClean="0"/>
              <a:t>Word count Map Reduce</a:t>
            </a:r>
          </a:p>
        </p:txBody>
      </p:sp>
    </p:spTree>
    <p:extLst>
      <p:ext uri="{BB962C8B-B14F-4D97-AF65-F5344CB8AC3E}">
        <p14:creationId xmlns:p14="http://schemas.microsoft.com/office/powerpoint/2010/main" val="116473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45260"/>
          </a:xfrm>
        </p:spPr>
        <p:txBody>
          <a:bodyPr/>
          <a:lstStyle/>
          <a:p>
            <a:r>
              <a:rPr lang="en-US" sz="2800" noProof="0" dirty="0" smtClean="0"/>
              <a:t>Basic Concepts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55" name="Inhaltsplatzhalter 5"/>
          <p:cNvSpPr>
            <a:spLocks noGrp="1"/>
          </p:cNvSpPr>
          <p:nvPr>
            <p:ph idx="1"/>
          </p:nvPr>
        </p:nvSpPr>
        <p:spPr>
          <a:xfrm>
            <a:off x="377268" y="998162"/>
            <a:ext cx="8618814" cy="37083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b="0" noProof="0" dirty="0" smtClean="0"/>
              <a:t>Every Spark application consists of a </a:t>
            </a:r>
            <a:r>
              <a:rPr lang="en-US" sz="2400" b="1" noProof="0" dirty="0" smtClean="0"/>
              <a:t>driver program</a:t>
            </a:r>
            <a:r>
              <a:rPr lang="en-US" sz="2400" noProof="0" dirty="0" smtClean="0"/>
              <a:t> that defines </a:t>
            </a:r>
            <a:r>
              <a:rPr lang="en-US" sz="2400" b="1" noProof="0" dirty="0" smtClean="0"/>
              <a:t>distributed datasets </a:t>
            </a:r>
            <a:r>
              <a:rPr lang="en-US" sz="2400" noProof="0" dirty="0" smtClean="0"/>
              <a:t>on a cluster and then launches various </a:t>
            </a:r>
            <a:r>
              <a:rPr lang="en-US" sz="2400" b="1" noProof="0" dirty="0" smtClean="0"/>
              <a:t>parallel</a:t>
            </a:r>
            <a:r>
              <a:rPr lang="en-US" sz="2400" noProof="0" dirty="0" smtClean="0"/>
              <a:t> operations on them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b="0" noProof="0" dirty="0" smtClean="0"/>
              <a:t>The </a:t>
            </a:r>
            <a:r>
              <a:rPr lang="en-US" sz="2400" b="1" noProof="0" dirty="0" smtClean="0"/>
              <a:t>driver </a:t>
            </a:r>
            <a:r>
              <a:rPr lang="en-US" sz="2400" noProof="0" dirty="0" smtClean="0"/>
              <a:t>can be: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2200" b="0" noProof="0" dirty="0" smtClean="0"/>
              <a:t>a </a:t>
            </a:r>
            <a:r>
              <a:rPr lang="en-US" sz="2200" b="1" noProof="0" dirty="0" smtClean="0"/>
              <a:t>shell</a:t>
            </a:r>
            <a:r>
              <a:rPr lang="en-US" sz="2200" b="0" noProof="0" dirty="0" smtClean="0"/>
              <a:t> that you can control interactively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2200" noProof="0" dirty="0" smtClean="0"/>
              <a:t>a </a:t>
            </a:r>
            <a:r>
              <a:rPr lang="en-US" sz="2200" b="1" noProof="0" dirty="0" smtClean="0"/>
              <a:t>program</a:t>
            </a:r>
            <a:r>
              <a:rPr lang="en-US" sz="2200" noProof="0" dirty="0" smtClean="0"/>
              <a:t> in your local machine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2200" b="0" noProof="0" dirty="0" smtClean="0"/>
              <a:t>a </a:t>
            </a:r>
            <a:r>
              <a:rPr lang="en-US" sz="2200" b="1" noProof="0" dirty="0" smtClean="0"/>
              <a:t>task</a:t>
            </a:r>
            <a:r>
              <a:rPr lang="en-US" sz="2200" b="0" noProof="0" dirty="0" smtClean="0"/>
              <a:t> in the cluster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535" y="1920998"/>
            <a:ext cx="3014816" cy="278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46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45260"/>
          </a:xfrm>
        </p:spPr>
        <p:txBody>
          <a:bodyPr/>
          <a:lstStyle/>
          <a:p>
            <a:r>
              <a:rPr lang="en-US" sz="2800" noProof="0" dirty="0" smtClean="0"/>
              <a:t>Basic Concepts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535" y="1920998"/>
            <a:ext cx="3014816" cy="278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Inhaltsplatzhalter 5"/>
          <p:cNvSpPr>
            <a:spLocks noGrp="1"/>
          </p:cNvSpPr>
          <p:nvPr>
            <p:ph idx="1"/>
          </p:nvPr>
        </p:nvSpPr>
        <p:spPr>
          <a:xfrm>
            <a:off x="377268" y="998162"/>
            <a:ext cx="8618814" cy="37083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b="0" noProof="0" dirty="0" smtClean="0"/>
              <a:t>The </a:t>
            </a:r>
            <a:r>
              <a:rPr lang="en-US" sz="2400" b="1" noProof="0" dirty="0" smtClean="0"/>
              <a:t>driver</a:t>
            </a:r>
            <a:r>
              <a:rPr lang="en-US" sz="2400" noProof="0" dirty="0" smtClean="0"/>
              <a:t> accesses Spark through a </a:t>
            </a:r>
            <a:r>
              <a:rPr lang="en-US" sz="2400" b="1" noProof="0" dirty="0" err="1" smtClean="0"/>
              <a:t>SparkContext</a:t>
            </a:r>
            <a:r>
              <a:rPr lang="en-US" sz="2400" b="1" noProof="0" dirty="0" smtClean="0"/>
              <a:t> object</a:t>
            </a:r>
            <a:r>
              <a:rPr lang="en-US" sz="2400" noProof="0" dirty="0" smtClean="0"/>
              <a:t> which encapsulates the connection to the cluster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b="0" noProof="0" dirty="0" smtClean="0"/>
              <a:t>In the </a:t>
            </a:r>
            <a:r>
              <a:rPr lang="en-US" sz="2400" b="1" noProof="0" dirty="0" smtClean="0"/>
              <a:t>shell</a:t>
            </a:r>
            <a:r>
              <a:rPr lang="en-US" sz="2400" noProof="0" dirty="0" smtClean="0"/>
              <a:t> this object is created by default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b="0" noProof="0" dirty="0" smtClean="0"/>
              <a:t>The </a:t>
            </a:r>
            <a:r>
              <a:rPr lang="en-US" sz="2400" b="1" noProof="0" dirty="0" err="1" smtClean="0"/>
              <a:t>sc</a:t>
            </a:r>
            <a:r>
              <a:rPr lang="en-US" sz="2400" b="1" noProof="0" dirty="0" smtClean="0"/>
              <a:t> </a:t>
            </a:r>
            <a:r>
              <a:rPr lang="en-US" sz="2400" noProof="0" dirty="0" smtClean="0"/>
              <a:t>object</a:t>
            </a:r>
            <a:endParaRPr lang="en-US" sz="2200" b="0" noProof="0" dirty="0" smtClean="0"/>
          </a:p>
        </p:txBody>
      </p:sp>
    </p:spTree>
    <p:extLst>
      <p:ext uri="{BB962C8B-B14F-4D97-AF65-F5344CB8AC3E}">
        <p14:creationId xmlns:p14="http://schemas.microsoft.com/office/powerpoint/2010/main" val="403558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1588"/>
            <a:r>
              <a:rPr lang="en-US" noProof="0" dirty="0" smtClean="0"/>
              <a:t>AGENDA</a:t>
            </a:r>
            <a:endParaRPr lang="en-US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60000"/>
            <a:r>
              <a:rPr lang="en-US" noProof="0" dirty="0" smtClean="0"/>
              <a:t>Scope of the course</a:t>
            </a:r>
          </a:p>
          <a:p>
            <a:pPr marL="360000"/>
            <a:r>
              <a:rPr lang="en-US" noProof="0" dirty="0" smtClean="0"/>
              <a:t>Spark core concepts</a:t>
            </a:r>
          </a:p>
          <a:p>
            <a:pPr marL="360000"/>
            <a:r>
              <a:rPr lang="en-US" noProof="0" dirty="0" smtClean="0"/>
              <a:t>RDDs and Partitioning</a:t>
            </a:r>
          </a:p>
          <a:p>
            <a:pPr marL="360000"/>
            <a:r>
              <a:rPr lang="en-US" noProof="0" dirty="0" smtClean="0"/>
              <a:t>Spark Architecture</a:t>
            </a:r>
          </a:p>
          <a:p>
            <a:pPr marL="360000"/>
            <a:r>
              <a:rPr lang="en-US" noProof="0" dirty="0" smtClean="0"/>
              <a:t>Spark SQL and </a:t>
            </a:r>
            <a:r>
              <a:rPr lang="en-US" noProof="0" dirty="0" err="1" smtClean="0"/>
              <a:t>DataFrames</a:t>
            </a:r>
            <a:endParaRPr lang="en-US" noProof="0" dirty="0" smtClean="0"/>
          </a:p>
          <a:p>
            <a:pPr marL="360000"/>
            <a:r>
              <a:rPr lang="en-US" noProof="0" dirty="0" smtClean="0"/>
              <a:t>Spark Streaming</a:t>
            </a:r>
          </a:p>
          <a:p>
            <a:pPr marL="0" indent="0"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318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45260"/>
          </a:xfrm>
        </p:spPr>
        <p:txBody>
          <a:bodyPr/>
          <a:lstStyle/>
          <a:p>
            <a:r>
              <a:rPr lang="en-US" sz="2800" noProof="0" dirty="0" smtClean="0"/>
              <a:t>Basic Concepts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935" y="1633425"/>
            <a:ext cx="3406116" cy="3147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Inhaltsplatzhalter 5"/>
          <p:cNvSpPr>
            <a:spLocks noGrp="1"/>
          </p:cNvSpPr>
          <p:nvPr>
            <p:ph idx="1"/>
          </p:nvPr>
        </p:nvSpPr>
        <p:spPr>
          <a:xfrm>
            <a:off x="310033" y="998162"/>
            <a:ext cx="5976468" cy="37083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noProof="0" dirty="0" smtClean="0"/>
              <a:t>In Spark computation on data is expressed as </a:t>
            </a:r>
            <a:r>
              <a:rPr lang="en-US" sz="2400" b="1" noProof="0" dirty="0" smtClean="0"/>
              <a:t>operations</a:t>
            </a:r>
            <a:r>
              <a:rPr lang="en-US" sz="2400" noProof="0" dirty="0" smtClean="0"/>
              <a:t> on distributed collections that are automatically parallelized across the cluster, called RDDs (Resilient Distributed Datasets).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noProof="0" dirty="0" smtClean="0"/>
              <a:t>To run these operations, the driver typically manages a number of nodes, called executors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400" noProof="0" dirty="0" smtClean="0"/>
              <a:t>The basic components are </a:t>
            </a:r>
            <a:r>
              <a:rPr lang="en-US" sz="2400" noProof="0" dirty="0" smtClean="0">
                <a:sym typeface="Wingdings" panose="05000000000000000000" pitchFamily="2" charset="2"/>
              </a:rPr>
              <a:t></a:t>
            </a:r>
            <a:endParaRPr lang="en-US" sz="2400" noProof="0" dirty="0" smtClean="0"/>
          </a:p>
        </p:txBody>
      </p:sp>
    </p:spTree>
    <p:extLst>
      <p:ext uri="{BB962C8B-B14F-4D97-AF65-F5344CB8AC3E}">
        <p14:creationId xmlns:p14="http://schemas.microsoft.com/office/powerpoint/2010/main" val="130655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45260"/>
          </a:xfrm>
        </p:spPr>
        <p:txBody>
          <a:bodyPr/>
          <a:lstStyle/>
          <a:p>
            <a:r>
              <a:rPr lang="en-US" sz="2800" noProof="0" dirty="0" smtClean="0"/>
              <a:t>Using the Spark-Shell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30" y="930088"/>
            <a:ext cx="7947212" cy="1270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26" y="2307987"/>
            <a:ext cx="6817660" cy="239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689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45260"/>
          </a:xfrm>
        </p:spPr>
        <p:txBody>
          <a:bodyPr/>
          <a:lstStyle/>
          <a:p>
            <a:r>
              <a:rPr lang="en-US" sz="2800" noProof="0" dirty="0" smtClean="0"/>
              <a:t>Spark Operations Example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89113" y="988357"/>
            <a:ext cx="8673352" cy="3597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Create an RDD called lines</a:t>
            </a:r>
            <a:endParaRPr lang="en-US" sz="14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lines 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(“input/core-site.xml") </a:t>
            </a:r>
          </a:p>
          <a:p>
            <a:pPr marL="0" indent="0">
              <a:buNone/>
            </a:pP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lines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spark.RDD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4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MappedRDD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lines.count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400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Count the number of items in this RDD</a:t>
            </a:r>
          </a:p>
          <a:p>
            <a:pPr marL="0" indent="0">
              <a:buNone/>
            </a:pP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res0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Long 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127</a:t>
            </a:r>
          </a:p>
          <a:p>
            <a:pPr marL="0" indent="0">
              <a:buNone/>
            </a:pP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lines.first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400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First item in this RDD, i.e. first line of README.md</a:t>
            </a:r>
          </a:p>
          <a:p>
            <a:pPr marL="0" indent="0">
              <a:buNone/>
            </a:pP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res1: </a:t>
            </a:r>
            <a:r>
              <a:rPr lang="en-US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&lt;?xml version="1.0"?&gt;</a:t>
            </a:r>
          </a:p>
          <a:p>
            <a:pPr marL="0" indent="0">
              <a:buNone/>
            </a:pPr>
            <a:endParaRPr lang="en-US" sz="1400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hadoopLines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lines.filter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(line 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line.contains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hadoop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"))</a:t>
            </a:r>
          </a:p>
          <a:p>
            <a:pPr marL="0" indent="0">
              <a:buNone/>
            </a:pPr>
            <a:r>
              <a:rPr lang="en-US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hadoop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spark.RDD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4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FilteredRDD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hadoop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Lines.first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res2: </a:t>
            </a:r>
            <a:r>
              <a:rPr lang="en-US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"    &lt;name&gt;</a:t>
            </a:r>
            <a:r>
              <a:rPr lang="en-US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hadoop.proxyuser.oozie.hosts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&lt;/name&gt;"</a:t>
            </a:r>
            <a:endParaRPr lang="en-US" sz="1600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87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45260"/>
          </a:xfrm>
        </p:spPr>
        <p:txBody>
          <a:bodyPr/>
          <a:lstStyle/>
          <a:p>
            <a:r>
              <a:rPr lang="en-US" sz="2800" noProof="0" dirty="0" smtClean="0"/>
              <a:t>Building your own application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297952" y="955497"/>
            <a:ext cx="8702210" cy="2301411"/>
          </a:xfrm>
        </p:spPr>
        <p:txBody>
          <a:bodyPr>
            <a:normAutofit/>
          </a:bodyPr>
          <a:lstStyle/>
          <a:p>
            <a:r>
              <a:rPr lang="en-US" sz="2400" noProof="0" dirty="0" smtClean="0">
                <a:cs typeface="Courier New" panose="02070309020205020404" pitchFamily="49" charset="0"/>
              </a:rPr>
              <a:t>When building your own driver program, the spark context must be defined</a:t>
            </a:r>
            <a:endParaRPr lang="en-US" sz="2400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org.apache.spark.SparkConf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00050" lvl="1" indent="0">
              <a:buNone/>
            </a:pP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org.apache.spark.api.java.JavaSparkContext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00050" lvl="1" indent="0">
              <a:buNone/>
            </a:pP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SparkConf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SparkConf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setMaster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("local").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setAppName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("My App");</a:t>
            </a:r>
          </a:p>
          <a:p>
            <a:pPr marL="400050" lvl="1" indent="0">
              <a:buNone/>
            </a:pP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JavaSparkContext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JavaSparkContext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00050" lvl="1" indent="0">
              <a:buNone/>
            </a:pP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…</a:t>
            </a:r>
          </a:p>
          <a:p>
            <a:pPr marL="400050" lvl="1" indent="0">
              <a:buNone/>
            </a:pPr>
            <a:r>
              <a:rPr lang="en-US" sz="14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sc.stop</a:t>
            </a:r>
            <a:r>
              <a:rPr lang="en-US" sz="14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00050" lvl="1" indent="0">
              <a:buNone/>
            </a:pPr>
            <a:endParaRPr lang="en-US" sz="12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endParaRPr lang="en-US" sz="12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endParaRPr lang="en-US" sz="12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noProof="0" dirty="0" smtClean="0">
              <a:cs typeface="Courier New" panose="02070309020205020404" pitchFamily="49" charset="0"/>
            </a:endParaRPr>
          </a:p>
        </p:txBody>
      </p:sp>
      <p:sp>
        <p:nvSpPr>
          <p:cNvPr id="3" name="Rounded Rectangular Callout 2"/>
          <p:cNvSpPr/>
          <p:nvPr/>
        </p:nvSpPr>
        <p:spPr>
          <a:xfrm>
            <a:off x="449263" y="3442447"/>
            <a:ext cx="3423489" cy="1143000"/>
          </a:xfrm>
          <a:prstGeom prst="wedgeRoundRectCallout">
            <a:avLst>
              <a:gd name="adj1" fmla="val 94421"/>
              <a:gd name="adj2" fmla="val -136584"/>
              <a:gd name="adj3" fmla="val 16667"/>
            </a:avLst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r>
              <a:rPr lang="en-GB" sz="1200" dirty="0">
                <a:solidFill>
                  <a:schemeClr val="tx1"/>
                </a:solidFill>
              </a:rPr>
              <a:t>A </a:t>
            </a:r>
            <a:r>
              <a:rPr lang="en-GB" sz="1200" i="1" dirty="0">
                <a:solidFill>
                  <a:schemeClr val="tx1"/>
                </a:solidFill>
              </a:rPr>
              <a:t>cluster </a:t>
            </a:r>
            <a:r>
              <a:rPr lang="en-GB" sz="1200" i="1" dirty="0" smtClean="0">
                <a:solidFill>
                  <a:schemeClr val="tx1"/>
                </a:solidFill>
              </a:rPr>
              <a:t>URL</a:t>
            </a:r>
            <a:r>
              <a:rPr lang="en-GB" sz="1200" dirty="0" smtClean="0">
                <a:solidFill>
                  <a:schemeClr val="tx1"/>
                </a:solidFill>
              </a:rPr>
              <a:t>. in this example </a:t>
            </a:r>
            <a:r>
              <a:rPr lang="en-GB" sz="1200" b="1" dirty="0" smtClean="0">
                <a:solidFill>
                  <a:schemeClr val="tx1"/>
                </a:solidFill>
              </a:rPr>
              <a:t>local</a:t>
            </a:r>
            <a:r>
              <a:rPr lang="en-GB" sz="1200" dirty="0" smtClean="0">
                <a:solidFill>
                  <a:schemeClr val="tx1"/>
                </a:solidFill>
              </a:rPr>
              <a:t> tells </a:t>
            </a:r>
            <a:r>
              <a:rPr lang="en-GB" sz="1200" dirty="0">
                <a:solidFill>
                  <a:schemeClr val="tx1"/>
                </a:solidFill>
              </a:rPr>
              <a:t>Spark how to connect to a cluster. </a:t>
            </a:r>
            <a:r>
              <a:rPr lang="en-GB" sz="1200" b="1" dirty="0">
                <a:solidFill>
                  <a:schemeClr val="tx1"/>
                </a:solidFill>
              </a:rPr>
              <a:t>local</a:t>
            </a:r>
            <a:r>
              <a:rPr lang="en-GB" sz="1200" dirty="0">
                <a:solidFill>
                  <a:schemeClr val="tx1"/>
                </a:solidFill>
              </a:rPr>
              <a:t> is a special value that runs Spark on one thread on the local machine, without connecting to a cluster.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429623" y="3505200"/>
            <a:ext cx="3423489" cy="1143000"/>
          </a:xfrm>
          <a:prstGeom prst="wedgeRoundRectCallout">
            <a:avLst>
              <a:gd name="adj1" fmla="val 13703"/>
              <a:gd name="adj2" fmla="val -138348"/>
              <a:gd name="adj3" fmla="val 16667"/>
            </a:avLst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r>
              <a:rPr lang="en-GB" sz="1200" dirty="0">
                <a:solidFill>
                  <a:schemeClr val="tx1"/>
                </a:solidFill>
              </a:rPr>
              <a:t>An </a:t>
            </a:r>
            <a:r>
              <a:rPr lang="en-GB" sz="1200" i="1" dirty="0">
                <a:solidFill>
                  <a:schemeClr val="tx1"/>
                </a:solidFill>
              </a:rPr>
              <a:t>application name</a:t>
            </a:r>
            <a:r>
              <a:rPr lang="en-GB" sz="1200" dirty="0">
                <a:solidFill>
                  <a:schemeClr val="tx1"/>
                </a:solidFill>
              </a:rPr>
              <a:t>, </a:t>
            </a:r>
            <a:r>
              <a:rPr lang="en-GB" sz="1200" b="1" dirty="0" smtClean="0">
                <a:solidFill>
                  <a:schemeClr val="tx1"/>
                </a:solidFill>
              </a:rPr>
              <a:t>My </a:t>
            </a:r>
            <a:r>
              <a:rPr lang="en-GB" sz="1200" b="1" dirty="0">
                <a:solidFill>
                  <a:schemeClr val="tx1"/>
                </a:solidFill>
              </a:rPr>
              <a:t>App </a:t>
            </a:r>
            <a:r>
              <a:rPr lang="en-GB" sz="1200" dirty="0">
                <a:solidFill>
                  <a:schemeClr val="tx1"/>
                </a:solidFill>
              </a:rPr>
              <a:t>in this example.  This will identify your application on the cluster manager’s UI  if you connect to a cluster</a:t>
            </a:r>
          </a:p>
        </p:txBody>
      </p:sp>
    </p:spTree>
    <p:extLst>
      <p:ext uri="{BB962C8B-B14F-4D97-AF65-F5344CB8AC3E}">
        <p14:creationId xmlns:p14="http://schemas.microsoft.com/office/powerpoint/2010/main" val="227852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45260"/>
          </a:xfrm>
        </p:spPr>
        <p:txBody>
          <a:bodyPr/>
          <a:lstStyle/>
          <a:p>
            <a:r>
              <a:rPr lang="en-US" sz="2800" noProof="0" dirty="0" smtClean="0"/>
              <a:t>Building your own application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203822" y="981635"/>
            <a:ext cx="8702210" cy="3053465"/>
          </a:xfrm>
        </p:spPr>
        <p:txBody>
          <a:bodyPr>
            <a:normAutofit/>
          </a:bodyPr>
          <a:lstStyle/>
          <a:p>
            <a:r>
              <a:rPr lang="en-US" sz="2400" noProof="0" dirty="0">
                <a:cs typeface="Courier New" panose="02070309020205020404" pitchFamily="49" charset="0"/>
              </a:rPr>
              <a:t>F</a:t>
            </a:r>
            <a:r>
              <a:rPr lang="en-US" sz="2400" noProof="0" dirty="0" smtClean="0">
                <a:cs typeface="Courier New" panose="02070309020205020404" pitchFamily="49" charset="0"/>
              </a:rPr>
              <a:t>or compiling add Spark core dependencies in  the </a:t>
            </a:r>
            <a:r>
              <a:rPr lang="en-US" sz="2400" noProof="0" dirty="0" err="1" smtClean="0">
                <a:cs typeface="Courier New" panose="02070309020205020404" pitchFamily="49" charset="0"/>
              </a:rPr>
              <a:t>build.sbt</a:t>
            </a:r>
            <a:r>
              <a:rPr lang="en-US" sz="2400" noProof="0" dirty="0" smtClean="0">
                <a:cs typeface="Courier New" panose="02070309020205020404" pitchFamily="49" charset="0"/>
              </a:rPr>
              <a:t> project file</a:t>
            </a:r>
          </a:p>
          <a:p>
            <a:pPr marL="0" indent="0">
              <a:buNone/>
            </a:pPr>
            <a:endParaRPr lang="en-US" sz="2400" noProof="0" dirty="0" smtClean="0"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additional libraries</a:t>
            </a:r>
          </a:p>
          <a:p>
            <a:pPr marL="400050" lvl="1" indent="0">
              <a:buNone/>
            </a:pPr>
            <a:r>
              <a:rPr lang="en-US" sz="18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libraryDependencies</a:t>
            </a: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++= </a:t>
            </a:r>
            <a:r>
              <a:rPr lang="en-US" sz="18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400050" lvl="1" indent="0">
              <a:buNone/>
            </a:pP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org.apache.spark</a:t>
            </a: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 %% "spark-core" % "1.5.0" % "provided"</a:t>
            </a:r>
          </a:p>
          <a:p>
            <a:pPr marL="400050" lvl="1" indent="0">
              <a:buNone/>
            </a:pP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97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45260"/>
          </a:xfrm>
        </p:spPr>
        <p:txBody>
          <a:bodyPr/>
          <a:lstStyle/>
          <a:p>
            <a:r>
              <a:rPr lang="en-US" sz="2800" noProof="0" dirty="0" smtClean="0"/>
              <a:t>Exercise 2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55" name="Inhaltsplatzhalter 5"/>
          <p:cNvSpPr>
            <a:spLocks noGrp="1"/>
          </p:cNvSpPr>
          <p:nvPr>
            <p:ph idx="1"/>
          </p:nvPr>
        </p:nvSpPr>
        <p:spPr>
          <a:xfrm>
            <a:off x="444503" y="1341062"/>
            <a:ext cx="4954491" cy="20139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3200" b="0" noProof="0" dirty="0" smtClean="0"/>
              <a:t>Using the Spark shell</a:t>
            </a:r>
          </a:p>
        </p:txBody>
      </p:sp>
    </p:spTree>
    <p:extLst>
      <p:ext uri="{BB962C8B-B14F-4D97-AF65-F5344CB8AC3E}">
        <p14:creationId xmlns:p14="http://schemas.microsoft.com/office/powerpoint/2010/main" val="212656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942975" y="1941508"/>
            <a:ext cx="5265737" cy="1846659"/>
          </a:xfrm>
        </p:spPr>
        <p:txBody>
          <a:bodyPr/>
          <a:lstStyle/>
          <a:p>
            <a:r>
              <a:rPr lang="en-US" noProof="0" dirty="0" smtClean="0"/>
              <a:t>3. RDDs and Partitioning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627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45260"/>
          </a:xfrm>
        </p:spPr>
        <p:txBody>
          <a:bodyPr/>
          <a:lstStyle/>
          <a:p>
            <a:r>
              <a:rPr lang="en-US" sz="2800" noProof="0" dirty="0" smtClean="0"/>
              <a:t>RDD Definition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203822" y="981635"/>
            <a:ext cx="8702210" cy="3053465"/>
          </a:xfrm>
        </p:spPr>
        <p:txBody>
          <a:bodyPr>
            <a:normAutofit/>
          </a:bodyPr>
          <a:lstStyle/>
          <a:p>
            <a:r>
              <a:rPr lang="en-US" sz="2000" noProof="0" dirty="0" smtClean="0"/>
              <a:t>An RDD in Spark is simply an immutable distributed collection of objects. </a:t>
            </a:r>
          </a:p>
          <a:p>
            <a:r>
              <a:rPr lang="en-US" sz="2000" noProof="0" dirty="0" smtClean="0"/>
              <a:t>Each RDD is split into </a:t>
            </a:r>
            <a:r>
              <a:rPr lang="en-US" sz="2000" b="1" noProof="0" dirty="0" smtClean="0"/>
              <a:t>multiple </a:t>
            </a:r>
            <a:r>
              <a:rPr lang="en-US" sz="2000" b="1" i="1" noProof="0" dirty="0" smtClean="0"/>
              <a:t>partitions</a:t>
            </a:r>
            <a:r>
              <a:rPr lang="en-US" sz="2000" noProof="0" dirty="0" smtClean="0"/>
              <a:t>, which may be computed on different </a:t>
            </a:r>
            <a:r>
              <a:rPr lang="en-US" sz="2000" b="1" noProof="0" dirty="0" smtClean="0"/>
              <a:t>nodes</a:t>
            </a:r>
            <a:r>
              <a:rPr lang="en-US" sz="2000" noProof="0" dirty="0" smtClean="0"/>
              <a:t> of the cluster. </a:t>
            </a:r>
          </a:p>
          <a:p>
            <a:r>
              <a:rPr lang="en-US" sz="2000" noProof="0" dirty="0" smtClean="0"/>
              <a:t>RDDs can contain any type of objects:</a:t>
            </a:r>
          </a:p>
          <a:p>
            <a:pPr lvl="1"/>
            <a:r>
              <a:rPr lang="en-US" sz="1800" noProof="0" dirty="0" smtClean="0"/>
              <a:t> Python</a:t>
            </a:r>
          </a:p>
          <a:p>
            <a:pPr lvl="1"/>
            <a:r>
              <a:rPr lang="en-US" sz="1800" noProof="0" dirty="0" smtClean="0"/>
              <a:t>Java</a:t>
            </a:r>
          </a:p>
          <a:p>
            <a:pPr lvl="1"/>
            <a:r>
              <a:rPr lang="en-US" sz="1800" noProof="0" dirty="0" smtClean="0"/>
              <a:t>R</a:t>
            </a:r>
          </a:p>
          <a:p>
            <a:pPr lvl="1"/>
            <a:r>
              <a:rPr lang="en-US" sz="1800" noProof="0" dirty="0" smtClean="0"/>
              <a:t>Scala</a:t>
            </a:r>
          </a:p>
          <a:p>
            <a:pPr lvl="1"/>
            <a:r>
              <a:rPr lang="en-US" sz="1800" noProof="0" dirty="0" smtClean="0"/>
              <a:t>user defined classes</a:t>
            </a:r>
            <a:endParaRPr lang="en-US" sz="18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74" name="Picture 2" descr="C:\Users\aimr\Pictures\RDD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593" y="2223084"/>
            <a:ext cx="5095407" cy="230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94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45260"/>
          </a:xfrm>
        </p:spPr>
        <p:txBody>
          <a:bodyPr/>
          <a:lstStyle/>
          <a:p>
            <a:r>
              <a:rPr lang="en-US" sz="2800" noProof="0" dirty="0" smtClean="0"/>
              <a:t>RDD Creation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203822" y="847165"/>
            <a:ext cx="8702210" cy="3812241"/>
          </a:xfrm>
        </p:spPr>
        <p:txBody>
          <a:bodyPr>
            <a:normAutofit/>
          </a:bodyPr>
          <a:lstStyle/>
          <a:p>
            <a:r>
              <a:rPr lang="en-US" sz="2000" noProof="0" dirty="0" smtClean="0"/>
              <a:t>RDDs </a:t>
            </a:r>
            <a:r>
              <a:rPr lang="en-US" sz="2000" dirty="0" smtClean="0"/>
              <a:t>can be created in </a:t>
            </a:r>
            <a:r>
              <a:rPr lang="en-US" sz="2000" b="1" dirty="0" smtClean="0"/>
              <a:t>three ways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endParaRPr lang="en-US" sz="2000" dirty="0" smtClean="0"/>
          </a:p>
          <a:p>
            <a:pPr marL="361950" lvl="1">
              <a:buFont typeface="+mj-lt"/>
              <a:buAutoNum type="arabicPeriod"/>
            </a:pPr>
            <a:r>
              <a:rPr lang="en-US" sz="1800" noProof="0" dirty="0" smtClean="0"/>
              <a:t> </a:t>
            </a:r>
            <a:r>
              <a:rPr lang="en-US" sz="1800" dirty="0"/>
              <a:t>B</a:t>
            </a:r>
            <a:r>
              <a:rPr lang="en-US" sz="1800" noProof="0" dirty="0" smtClean="0"/>
              <a:t>y loading from an external dataset in HDFS, S3, local file, </a:t>
            </a:r>
            <a:r>
              <a:rPr lang="en-US" sz="1800" noProof="0" dirty="0" err="1" smtClean="0"/>
              <a:t>etc</a:t>
            </a:r>
            <a:r>
              <a:rPr lang="en-US" sz="1800" noProof="0" dirty="0" smtClean="0"/>
              <a:t>…</a:t>
            </a:r>
            <a:endParaRPr lang="en-US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2" indent="0">
              <a:spcBef>
                <a:spcPts val="600"/>
              </a:spcBef>
              <a:buNone/>
            </a:pP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scala&gt; </a:t>
            </a:r>
            <a:r>
              <a:rPr lang="en-US" sz="16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lines 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("README.md")</a:t>
            </a:r>
          </a:p>
          <a:p>
            <a:pPr marL="360363" lvl="2" indent="-179388">
              <a:spcBef>
                <a:spcPts val="600"/>
              </a:spcBef>
              <a:buFont typeface="+mj-lt"/>
              <a:buAutoNum type="arabicPeriod" startAt="2"/>
            </a:pPr>
            <a:r>
              <a:rPr lang="en-US" sz="1800" noProof="0" dirty="0" smtClean="0">
                <a:cs typeface="Courier New" panose="02070309020205020404" pitchFamily="49" charset="0"/>
              </a:rPr>
              <a:t> Parallelizing a collection of objects already existing in the memory of the driver / workers </a:t>
            </a:r>
          </a:p>
          <a:p>
            <a:pPr marL="0" lvl="2" indent="0">
              <a:spcBef>
                <a:spcPts val="600"/>
              </a:spcBef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scala&gt;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sc.parallelize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(1, 2, 3, 4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363538" lvl="2" indent="-168275">
              <a:spcBef>
                <a:spcPts val="600"/>
              </a:spcBef>
              <a:buFont typeface="+mj-lt"/>
              <a:buAutoNum type="arabicPeriod" startAt="3"/>
            </a:pPr>
            <a:r>
              <a:rPr lang="en-US" sz="1800" dirty="0" smtClean="0">
                <a:cs typeface="Courier New" panose="02070309020205020404" pitchFamily="49" charset="0"/>
              </a:rPr>
              <a:t>As a result of a transformation from another RDD</a:t>
            </a:r>
            <a:endParaRPr lang="en-US" sz="1800" dirty="0">
              <a:cs typeface="Courier New" panose="02070309020205020404" pitchFamily="49" charset="0"/>
            </a:endParaRPr>
          </a:p>
          <a:p>
            <a:pPr marL="0" lvl="2" indent="0">
              <a:spcBef>
                <a:spcPts val="600"/>
              </a:spcBef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scala&gt;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rdd2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rdd1.filter(line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line.contains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("error"))</a:t>
            </a:r>
          </a:p>
          <a:p>
            <a:pPr marL="180975" lvl="2" indent="0">
              <a:spcBef>
                <a:spcPts val="600"/>
              </a:spcBef>
              <a:buNone/>
            </a:pPr>
            <a:endParaRPr lang="en-US" sz="1800" noProof="0" dirty="0" smtClean="0">
              <a:cs typeface="Courier New" panose="02070309020205020404" pitchFamily="49" charset="0"/>
            </a:endParaRPr>
          </a:p>
        </p:txBody>
      </p:sp>
      <p:pic>
        <p:nvPicPr>
          <p:cNvPr id="6" name="Picture 2" descr="C:\Users\aimr\Pictures\RDD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368" y="847166"/>
            <a:ext cx="1889615" cy="85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33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45260"/>
          </a:xfrm>
        </p:spPr>
        <p:txBody>
          <a:bodyPr/>
          <a:lstStyle/>
          <a:p>
            <a:r>
              <a:rPr lang="en-US" sz="2800" noProof="0" dirty="0" smtClean="0"/>
              <a:t>RDD Basics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203822" y="847165"/>
            <a:ext cx="8702210" cy="3812241"/>
          </a:xfrm>
        </p:spPr>
        <p:txBody>
          <a:bodyPr>
            <a:normAutofit/>
          </a:bodyPr>
          <a:lstStyle/>
          <a:p>
            <a:r>
              <a:rPr lang="en-US" sz="2400" noProof="0" dirty="0" smtClean="0"/>
              <a:t>Once created, RDDs offer two types of operations: </a:t>
            </a:r>
          </a:p>
          <a:p>
            <a:pPr marL="0" indent="0">
              <a:buNone/>
            </a:pPr>
            <a:endParaRPr lang="en-US" sz="20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b="1" i="1" noProof="0" dirty="0" smtClean="0"/>
              <a:t>Transformations</a:t>
            </a:r>
            <a:r>
              <a:rPr lang="en-US" sz="2000" i="1" noProof="0" dirty="0" smtClean="0"/>
              <a:t> </a:t>
            </a:r>
            <a:r>
              <a:rPr lang="en-US" sz="2000" noProof="0" dirty="0" smtClean="0"/>
              <a:t>construct a new RDD from a previous one. For example, one common transformation is filtering data that matches a predicate</a:t>
            </a:r>
            <a:r>
              <a:rPr lang="en-US" sz="1800" noProof="0" dirty="0" smtClean="0"/>
              <a:t>.</a:t>
            </a:r>
          </a:p>
          <a:p>
            <a:pPr marL="179388" lvl="1" indent="0">
              <a:buNone/>
            </a:pPr>
            <a:endParaRPr lang="en-US" sz="1800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763" lvl="2" indent="0">
              <a:buNone/>
            </a:pP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pythonLines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lines.filter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(line 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line.contains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("Python"))</a:t>
            </a:r>
          </a:p>
          <a:p>
            <a:pPr marL="4763" lvl="2" indent="0">
              <a:buNone/>
            </a:pPr>
            <a:endParaRPr lang="en-US" sz="1800" b="1" i="1" noProof="0" dirty="0" smtClean="0"/>
          </a:p>
          <a:p>
            <a:pPr lvl="1"/>
            <a:r>
              <a:rPr lang="en-US" sz="1800" b="1" i="1" noProof="0" dirty="0" smtClean="0"/>
              <a:t>Actions</a:t>
            </a:r>
            <a:r>
              <a:rPr lang="en-US" sz="1800" noProof="0" dirty="0" smtClean="0"/>
              <a:t> compute a result based on an RDD, and either return it to the driver program or save it to an external storage system (e.g., HDFS).</a:t>
            </a:r>
          </a:p>
          <a:p>
            <a:pPr marL="179388" lvl="1" indent="0">
              <a:buNone/>
            </a:pPr>
            <a:endParaRPr lang="en-US" sz="18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763" lvl="2" indent="0">
              <a:buNone/>
            </a:pP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scala&gt;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lines.first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6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85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942975" y="1941508"/>
            <a:ext cx="5265737" cy="615553"/>
          </a:xfrm>
        </p:spPr>
        <p:txBody>
          <a:bodyPr/>
          <a:lstStyle/>
          <a:p>
            <a:r>
              <a:rPr lang="en-US" noProof="0" dirty="0" smtClean="0"/>
              <a:t>1. Scope of the course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883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45260"/>
          </a:xfrm>
        </p:spPr>
        <p:txBody>
          <a:bodyPr/>
          <a:lstStyle/>
          <a:p>
            <a:r>
              <a:rPr lang="en-US" sz="2800" noProof="0" dirty="0" smtClean="0"/>
              <a:t>RDD Basics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203821" y="847165"/>
            <a:ext cx="8866219" cy="3812241"/>
          </a:xfrm>
        </p:spPr>
        <p:txBody>
          <a:bodyPr>
            <a:normAutofit lnSpcReduction="10000"/>
          </a:bodyPr>
          <a:lstStyle/>
          <a:p>
            <a:r>
              <a:rPr lang="en-US" sz="2000" noProof="0" dirty="0" smtClean="0"/>
              <a:t>Sparks computes </a:t>
            </a:r>
            <a:r>
              <a:rPr lang="en-US" sz="2000" b="1" noProof="0" dirty="0" smtClean="0"/>
              <a:t>RDDs in a Lazy way</a:t>
            </a:r>
            <a:r>
              <a:rPr lang="en-US" sz="2000" noProof="0" dirty="0" smtClean="0"/>
              <a:t>. It sees the </a:t>
            </a:r>
            <a:r>
              <a:rPr lang="en-US" sz="2000" b="1" noProof="0" dirty="0" smtClean="0"/>
              <a:t>whole chain </a:t>
            </a:r>
            <a:r>
              <a:rPr lang="en-US" sz="2000" noProof="0" dirty="0" smtClean="0"/>
              <a:t>of transformations and compute just the data needed for its result the first time they are used in an action.</a:t>
            </a:r>
          </a:p>
          <a:p>
            <a:r>
              <a:rPr lang="en-US" sz="2000" noProof="0" dirty="0" smtClean="0"/>
              <a:t>Spark’s </a:t>
            </a:r>
            <a:r>
              <a:rPr lang="en-US" sz="2000" b="1" noProof="0" dirty="0" smtClean="0"/>
              <a:t>RDDs</a:t>
            </a:r>
            <a:r>
              <a:rPr lang="en-US" sz="2000" noProof="0" dirty="0" smtClean="0"/>
              <a:t> are by </a:t>
            </a:r>
            <a:r>
              <a:rPr lang="en-US" sz="2000" b="1" noProof="0" dirty="0" smtClean="0"/>
              <a:t>default recomputed </a:t>
            </a:r>
            <a:r>
              <a:rPr lang="en-US" sz="2000" noProof="0" dirty="0" smtClean="0"/>
              <a:t>each time you run an action on them.</a:t>
            </a:r>
          </a:p>
          <a:p>
            <a:r>
              <a:rPr lang="en-US" sz="2000" noProof="0" dirty="0" smtClean="0"/>
              <a:t>If you would like to reuse an RDD in </a:t>
            </a:r>
            <a:r>
              <a:rPr lang="en-US" sz="2000" b="1" noProof="0" dirty="0" smtClean="0"/>
              <a:t>multiple actions</a:t>
            </a:r>
            <a:r>
              <a:rPr lang="en-US" sz="2000" noProof="0" dirty="0" smtClean="0"/>
              <a:t>, you can ask Spark to </a:t>
            </a:r>
            <a:r>
              <a:rPr lang="en-US" sz="2000" b="1" i="1" noProof="0" dirty="0" smtClean="0"/>
              <a:t>persist</a:t>
            </a:r>
            <a:r>
              <a:rPr lang="en-US" sz="2000" i="1" noProof="0" dirty="0" smtClean="0"/>
              <a:t> </a:t>
            </a:r>
            <a:r>
              <a:rPr lang="en-US" sz="2000" noProof="0" dirty="0" smtClean="0"/>
              <a:t>it using </a:t>
            </a:r>
            <a:r>
              <a:rPr lang="en-US" sz="20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RDD.persist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</a:p>
          <a:p>
            <a:r>
              <a:rPr lang="en-US" sz="2000" noProof="0" dirty="0" smtClean="0"/>
              <a:t>Example:</a:t>
            </a:r>
          </a:p>
          <a:p>
            <a:pPr marL="457200" lvl="1" indent="0">
              <a:buNone/>
            </a:pPr>
            <a:r>
              <a:rPr lang="en-US" sz="18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8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pythonLines.persist</a:t>
            </a:r>
            <a:endParaRPr lang="en-US" sz="18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8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8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pythonLines.count</a:t>
            </a: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marL="457200" lvl="1" indent="0">
              <a:buNone/>
            </a:pPr>
            <a:r>
              <a:rPr lang="en-US" sz="18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8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pythonLines.first</a:t>
            </a: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u'## Interactive Python Shell'</a:t>
            </a:r>
          </a:p>
          <a:p>
            <a:pPr marL="0" indent="0">
              <a:buNone/>
            </a:pPr>
            <a:endParaRPr lang="en-US" sz="1600" noProof="0" dirty="0" smtClean="0"/>
          </a:p>
          <a:p>
            <a:endParaRPr lang="en-US" sz="16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98" name="Picture 2" descr="C:\Users\aimr\Pictures\RDD-laz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529" y="2830052"/>
            <a:ext cx="2573458" cy="193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5302483" y="820270"/>
            <a:ext cx="3677769" cy="968187"/>
          </a:xfrm>
          <a:prstGeom prst="wedgeRoundRectCallout">
            <a:avLst>
              <a:gd name="adj1" fmla="val -73968"/>
              <a:gd name="adj2" fmla="val 54576"/>
              <a:gd name="adj3" fmla="val 16667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r>
              <a:rPr lang="en-GB" sz="1400" dirty="0" smtClean="0">
                <a:solidFill>
                  <a:schemeClr val="tx1"/>
                </a:solidFill>
              </a:rPr>
              <a:t>This operation </a:t>
            </a:r>
            <a:r>
              <a:rPr lang="en-GB" sz="1400" dirty="0">
                <a:solidFill>
                  <a:schemeClr val="tx1"/>
                </a:solidFill>
              </a:rPr>
              <a:t>does not mutate the existing </a:t>
            </a:r>
            <a:r>
              <a:rPr lang="en-GB" sz="1400" b="1" dirty="0" err="1">
                <a:solidFill>
                  <a:schemeClr val="tx1"/>
                </a:solidFill>
              </a:rPr>
              <a:t>inputRDD</a:t>
            </a:r>
            <a:r>
              <a:rPr lang="en-GB" sz="1400" dirty="0">
                <a:solidFill>
                  <a:schemeClr val="tx1"/>
                </a:solidFill>
              </a:rPr>
              <a:t>. </a:t>
            </a:r>
          </a:p>
          <a:p>
            <a:r>
              <a:rPr lang="en-GB" sz="1400" dirty="0">
                <a:solidFill>
                  <a:schemeClr val="tx1"/>
                </a:solidFill>
              </a:rPr>
              <a:t>Returns a pointer to an entirely new RDD. </a:t>
            </a:r>
          </a:p>
          <a:p>
            <a:r>
              <a:rPr lang="en-GB" sz="1400" b="1" dirty="0" err="1">
                <a:solidFill>
                  <a:schemeClr val="tx1"/>
                </a:solidFill>
              </a:rPr>
              <a:t>inputRDD</a:t>
            </a:r>
            <a:r>
              <a:rPr lang="en-GB" sz="1400" dirty="0">
                <a:solidFill>
                  <a:schemeClr val="tx1"/>
                </a:solidFill>
              </a:rPr>
              <a:t> </a:t>
            </a:r>
            <a:r>
              <a:rPr lang="en-GB" sz="1400" dirty="0" smtClean="0">
                <a:solidFill>
                  <a:schemeClr val="tx1"/>
                </a:solidFill>
              </a:rPr>
              <a:t>can be reused </a:t>
            </a:r>
            <a:r>
              <a:rPr lang="en-GB" sz="1400" dirty="0">
                <a:solidFill>
                  <a:schemeClr val="tx1"/>
                </a:solidFill>
              </a:rPr>
              <a:t>later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18008"/>
          </a:xfrm>
        </p:spPr>
        <p:txBody>
          <a:bodyPr/>
          <a:lstStyle/>
          <a:p>
            <a:r>
              <a:rPr lang="en-US" sz="2800" noProof="0" dirty="0" smtClean="0"/>
              <a:t>Transformations	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48668" y="907676"/>
            <a:ext cx="8296274" cy="1889313"/>
          </a:xfrm>
        </p:spPr>
        <p:txBody>
          <a:bodyPr>
            <a:normAutofit lnSpcReduction="10000"/>
          </a:bodyPr>
          <a:lstStyle/>
          <a:p>
            <a:r>
              <a:rPr lang="en-US" sz="2000" noProof="0" dirty="0" smtClean="0"/>
              <a:t>Lazy operations, returning new RDD</a:t>
            </a:r>
          </a:p>
          <a:p>
            <a:pPr marL="0" indent="0">
              <a:buNone/>
            </a:pPr>
            <a:endParaRPr lang="en-US" sz="2000" noProof="0" dirty="0" smtClean="0"/>
          </a:p>
          <a:p>
            <a:pPr marL="0" indent="0">
              <a:buNone/>
            </a:pPr>
            <a:r>
              <a:rPr lang="en-US" sz="16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inputRDD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("log.txt")</a:t>
            </a:r>
          </a:p>
          <a:p>
            <a:pPr marL="0" indent="0">
              <a:buNone/>
            </a:pPr>
            <a:r>
              <a:rPr lang="en-US" sz="16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errorsRDD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inputRDD.filter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(line 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line.contains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("error"))</a:t>
            </a:r>
          </a:p>
          <a:p>
            <a:pPr marL="0" indent="0">
              <a:buNone/>
            </a:pPr>
            <a:r>
              <a:rPr lang="en-US" sz="16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warningsRDD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inputRDD.filter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(line </a:t>
            </a:r>
            <a:r>
              <a:rPr lang="en-US" sz="16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line.contains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("warning"))</a:t>
            </a:r>
          </a:p>
          <a:p>
            <a:pPr marL="0" indent="0">
              <a:buNone/>
            </a:pPr>
            <a:r>
              <a:rPr lang="en-US" sz="16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badLinesRDD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errorsRDD.union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warningsRDD</a:t>
            </a:r>
            <a:r>
              <a:rPr lang="en-US" sz="16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6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49" y="2852299"/>
            <a:ext cx="2558232" cy="1861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248238" y="2850558"/>
            <a:ext cx="57320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Spark </a:t>
            </a:r>
            <a:r>
              <a:rPr lang="en-GB" sz="2000" dirty="0" smtClean="0"/>
              <a:t>keeps track </a:t>
            </a:r>
            <a:r>
              <a:rPr lang="en-GB" sz="2000" dirty="0"/>
              <a:t>of the set of dependencies between different RDDs, called the </a:t>
            </a:r>
            <a:r>
              <a:rPr lang="en-GB" sz="2000" b="1" i="1" dirty="0"/>
              <a:t>lineage graph</a:t>
            </a:r>
            <a:r>
              <a:rPr lang="en-GB" sz="2000" dirty="0"/>
              <a:t>. </a:t>
            </a:r>
            <a:endParaRPr lang="en-GB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It uses </a:t>
            </a:r>
            <a:r>
              <a:rPr lang="en-GB" sz="2000" dirty="0"/>
              <a:t>this information to compute each RDD on demand and to recover lost data </a:t>
            </a:r>
            <a:r>
              <a:rPr lang="en-GB" sz="2000" dirty="0" smtClean="0"/>
              <a:t>if part </a:t>
            </a:r>
            <a:r>
              <a:rPr lang="en-GB" sz="2000" dirty="0"/>
              <a:t>of a persistent RDD is lost</a:t>
            </a:r>
            <a:r>
              <a:rPr lang="en-GB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395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3" y="469971"/>
            <a:ext cx="6692104" cy="245260"/>
          </a:xfrm>
        </p:spPr>
        <p:txBody>
          <a:bodyPr/>
          <a:lstStyle/>
          <a:p>
            <a:r>
              <a:rPr lang="en-US" sz="2800" noProof="0" dirty="0" smtClean="0"/>
              <a:t>Actions</a:t>
            </a:r>
            <a:endParaRPr lang="en-US" sz="28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88" y="816628"/>
            <a:ext cx="8901953" cy="2807354"/>
          </a:xfrm>
        </p:spPr>
        <p:txBody>
          <a:bodyPr>
            <a:noAutofit/>
          </a:bodyPr>
          <a:lstStyle/>
          <a:p>
            <a:r>
              <a:rPr lang="en-US" sz="2000" noProof="0" dirty="0" smtClean="0"/>
              <a:t>Operations that return a final value to the driver program or write data to an external storage system. </a:t>
            </a:r>
          </a:p>
          <a:p>
            <a:r>
              <a:rPr lang="en-US" sz="2000" noProof="0" dirty="0" smtClean="0"/>
              <a:t>Force the evaluation of the transformations required for the RDD</a:t>
            </a:r>
          </a:p>
          <a:p>
            <a:r>
              <a:rPr lang="en-US" sz="2000" noProof="0" dirty="0" smtClean="0"/>
              <a:t>Example: counting errors</a:t>
            </a:r>
          </a:p>
          <a:p>
            <a:pPr marL="400050" lvl="1" indent="0">
              <a:buNone/>
            </a:pPr>
            <a:r>
              <a:rPr lang="en-US" sz="20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("Input had " + </a:t>
            </a:r>
            <a:r>
              <a:rPr lang="en-US" sz="20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badLinesRDD.count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+ " bad lines")</a:t>
            </a:r>
          </a:p>
          <a:p>
            <a:pPr marL="400050" lvl="1" indent="0">
              <a:buNone/>
            </a:pPr>
            <a:r>
              <a:rPr lang="en-US" sz="20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("Here are 10 examples:")</a:t>
            </a:r>
          </a:p>
          <a:p>
            <a:pPr marL="400050" lvl="1" indent="0">
              <a:buNone/>
            </a:pPr>
            <a:r>
              <a:rPr lang="en-US" sz="20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badLinesRDD.take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(10).</a:t>
            </a:r>
            <a:r>
              <a:rPr lang="en-US" sz="20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0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3476064" y="3684494"/>
            <a:ext cx="5318311" cy="1062317"/>
          </a:xfrm>
          <a:prstGeom prst="wedgeRoundRectCallout">
            <a:avLst>
              <a:gd name="adj1" fmla="val -46622"/>
              <a:gd name="adj2" fmla="val -68011"/>
              <a:gd name="adj3" fmla="val 16667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r>
              <a:rPr lang="en-GB" sz="1600" dirty="0" smtClean="0">
                <a:solidFill>
                  <a:schemeClr val="tx1"/>
                </a:solidFill>
              </a:rPr>
              <a:t>Here we use </a:t>
            </a:r>
            <a:r>
              <a:rPr lang="en-GB" sz="1600" dirty="0">
                <a:solidFill>
                  <a:schemeClr val="tx1"/>
                </a:solidFill>
              </a:rPr>
              <a:t>take() to retrieve a small number of elements in the </a:t>
            </a:r>
            <a:r>
              <a:rPr lang="en-GB" sz="1600" dirty="0" smtClean="0">
                <a:solidFill>
                  <a:schemeClr val="tx1"/>
                </a:solidFill>
              </a:rPr>
              <a:t>RDD at </a:t>
            </a:r>
            <a:r>
              <a:rPr lang="en-GB" sz="1600" dirty="0">
                <a:solidFill>
                  <a:schemeClr val="tx1"/>
                </a:solidFill>
              </a:rPr>
              <a:t>the driver program</a:t>
            </a:r>
            <a:r>
              <a:rPr lang="en-GB" sz="16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GB" sz="1600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GB" sz="1600" dirty="0" smtClean="0">
                <a:solidFill>
                  <a:schemeClr val="tx1"/>
                </a:solidFill>
              </a:rPr>
              <a:t>Iteration and print out is performed locally in the driver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46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45260"/>
          </a:xfrm>
        </p:spPr>
        <p:txBody>
          <a:bodyPr/>
          <a:lstStyle/>
          <a:p>
            <a:r>
              <a:rPr lang="en-US" noProof="0" dirty="0" smtClean="0"/>
              <a:t>Actions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1119187"/>
            <a:ext cx="8243888" cy="2020701"/>
          </a:xfrm>
        </p:spPr>
        <p:txBody>
          <a:bodyPr>
            <a:normAutofit/>
          </a:bodyPr>
          <a:lstStyle/>
          <a:p>
            <a:r>
              <a:rPr lang="en-US" sz="2000" noProof="0" dirty="0" smtClean="0"/>
              <a:t>RDDs also have a </a:t>
            </a:r>
            <a:r>
              <a:rPr lang="en-US" sz="2000" b="1" noProof="0" dirty="0" smtClean="0"/>
              <a:t>collect() </a:t>
            </a:r>
            <a:r>
              <a:rPr lang="en-US" sz="2000" noProof="0" dirty="0" smtClean="0"/>
              <a:t>function to retrieve the entire RDD. </a:t>
            </a:r>
          </a:p>
          <a:p>
            <a:r>
              <a:rPr lang="en-US" sz="2000" noProof="0" dirty="0" smtClean="0"/>
              <a:t>This can be useful if your program filters RDDs down to a very small size and you’d like to deal with it locally. </a:t>
            </a:r>
          </a:p>
          <a:p>
            <a:r>
              <a:rPr lang="en-US" sz="2000" b="1" noProof="0" dirty="0" smtClean="0">
                <a:solidFill>
                  <a:srgbClr val="C00000"/>
                </a:solidFill>
              </a:rPr>
              <a:t>Keep in mind </a:t>
            </a:r>
            <a:r>
              <a:rPr lang="en-US" sz="2000" noProof="0" dirty="0" smtClean="0"/>
              <a:t>that your entire dataset </a:t>
            </a:r>
            <a:r>
              <a:rPr lang="en-US" sz="2000" b="1" noProof="0" dirty="0" smtClean="0">
                <a:solidFill>
                  <a:srgbClr val="C00000"/>
                </a:solidFill>
              </a:rPr>
              <a:t>must fit in memory </a:t>
            </a:r>
            <a:r>
              <a:rPr lang="en-US" sz="2000" noProof="0" dirty="0" smtClean="0"/>
              <a:t>on a single machine to use collect()</a:t>
            </a:r>
            <a:endParaRPr lang="en-US" sz="2000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Introduction to spark</a:t>
            </a:r>
          </a:p>
        </p:txBody>
      </p:sp>
    </p:spTree>
    <p:extLst>
      <p:ext uri="{BB962C8B-B14F-4D97-AF65-F5344CB8AC3E}">
        <p14:creationId xmlns:p14="http://schemas.microsoft.com/office/powerpoint/2010/main" val="131424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45260"/>
          </a:xfrm>
        </p:spPr>
        <p:txBody>
          <a:bodyPr/>
          <a:lstStyle/>
          <a:p>
            <a:r>
              <a:rPr lang="en-US" noProof="0" dirty="0" smtClean="0"/>
              <a:t>Passing Functions to Spark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119187"/>
            <a:ext cx="8243888" cy="3362325"/>
          </a:xfrm>
        </p:spPr>
        <p:txBody>
          <a:bodyPr>
            <a:noAutofit/>
          </a:bodyPr>
          <a:lstStyle/>
          <a:p>
            <a:r>
              <a:rPr lang="en-US" sz="2000" noProof="0" dirty="0" smtClean="0"/>
              <a:t>Most of Spark’s transformations, and some of its actions, depend on passing in functions that are used by Spark to compute data</a:t>
            </a:r>
          </a:p>
          <a:p>
            <a:pPr marL="0" indent="0">
              <a:buNone/>
            </a:pPr>
            <a:endParaRPr lang="en-US" sz="2000" noProof="0" dirty="0" smtClean="0"/>
          </a:p>
          <a:p>
            <a:r>
              <a:rPr lang="en-US" sz="2000" noProof="0" dirty="0" smtClean="0"/>
              <a:t>We can pass in functions defined inline, references to methods, or static functions as we do for Scala’s other functional APIs</a:t>
            </a:r>
          </a:p>
          <a:p>
            <a:pPr marL="0" indent="0">
              <a:buNone/>
            </a:pPr>
            <a:endParaRPr lang="en-US" sz="2000" noProof="0" dirty="0" smtClean="0"/>
          </a:p>
          <a:p>
            <a:r>
              <a:rPr lang="en-US" sz="2000" noProof="0" dirty="0" smtClean="0"/>
              <a:t>The function we pass and the data referenced in it needs to be serializable (@serializable)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noProof="0" dirty="0"/>
              <a:t>Introduction to </a:t>
            </a:r>
            <a:r>
              <a:rPr lang="en-US" noProof="0" dirty="0" smtClean="0"/>
              <a:t>spark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302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45260"/>
          </a:xfrm>
        </p:spPr>
        <p:txBody>
          <a:bodyPr/>
          <a:lstStyle/>
          <a:p>
            <a:r>
              <a:rPr lang="en-US" noProof="0" dirty="0" smtClean="0"/>
              <a:t>Passing Functions to Spark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112" y="786090"/>
            <a:ext cx="8599394" cy="4021233"/>
          </a:xfrm>
        </p:spPr>
        <p:txBody>
          <a:bodyPr>
            <a:noAutofit/>
          </a:bodyPr>
          <a:lstStyle/>
          <a:p>
            <a:r>
              <a:rPr lang="en-US" sz="1800" noProof="0" dirty="0" smtClean="0"/>
              <a:t>Passing a method or field of an object to a </a:t>
            </a:r>
            <a:r>
              <a:rPr lang="en-US" sz="1800" i="1" noProof="0" dirty="0" smtClean="0"/>
              <a:t>e.g. </a:t>
            </a:r>
            <a:r>
              <a:rPr lang="en-US" sz="1800" noProof="0" dirty="0" smtClean="0"/>
              <a:t>map of an RDD includes a reference to the whole object. Spark will then send the entire object to all worker nodes. To avoid this overhead, extract the needed fields as local variables</a:t>
            </a:r>
            <a:endParaRPr lang="en-US" sz="1800" b="1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2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SearchFunctions</a:t>
            </a:r>
            <a:r>
              <a:rPr lang="en-US" sz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sz="12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  <a:r>
              <a:rPr lang="en-US" sz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400050" lvl="1" indent="0">
              <a:buNone/>
            </a:pPr>
            <a:r>
              <a:rPr lang="en-US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getMatchesFunctionReference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rdd</a:t>
            </a:r>
            <a:r>
              <a:rPr lang="en-US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RDD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n-US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RDD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00050" lvl="1" indent="0">
              <a:buNone/>
            </a:pPr>
            <a:r>
              <a:rPr lang="en-US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i="1" noProof="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//Problem</a:t>
            </a:r>
            <a:r>
              <a:rPr lang="en-US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en-US" i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isMatch</a:t>
            </a:r>
            <a:r>
              <a:rPr lang="en-US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 is a class method, so "</a:t>
            </a:r>
            <a:r>
              <a:rPr lang="en-US" i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this.isMatch</a:t>
            </a:r>
            <a:r>
              <a:rPr lang="en-US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“. All of "this“ is passed</a:t>
            </a:r>
          </a:p>
          <a:p>
            <a:pPr marL="400050" lvl="1" indent="0">
              <a:buNone/>
            </a:pP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rdd.map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isMatch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00050" lvl="1" indent="0">
              <a:buNone/>
            </a:pPr>
            <a:r>
              <a:rPr lang="en-US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getMatchesFieldReference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rdd</a:t>
            </a:r>
            <a:r>
              <a:rPr lang="en-US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RDD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n-US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RDD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 </a:t>
            </a:r>
            <a:r>
              <a:rPr lang="en-US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00050" lvl="1" indent="0">
              <a:buNone/>
            </a:pPr>
            <a:r>
              <a:rPr lang="en-US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i="1" noProof="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Problem: </a:t>
            </a:r>
            <a:r>
              <a:rPr lang="en-US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"query" means "</a:t>
            </a:r>
            <a:r>
              <a:rPr lang="en-US" i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this.query</a:t>
            </a:r>
            <a:r>
              <a:rPr lang="en-US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 so we pass all of "this"</a:t>
            </a:r>
          </a:p>
          <a:p>
            <a:pPr marL="400050" lvl="1" indent="0">
              <a:buNone/>
            </a:pP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rdd.map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 </a:t>
            </a:r>
            <a:r>
              <a:rPr lang="en-US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x.split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(query))</a:t>
            </a:r>
          </a:p>
          <a:p>
            <a:pPr marL="400050" lvl="1" indent="0">
              <a:buNone/>
            </a:pP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00050" lvl="1" indent="0">
              <a:buNone/>
            </a:pPr>
            <a:r>
              <a:rPr lang="en-US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getMatchesNoReference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rdd</a:t>
            </a:r>
            <a:r>
              <a:rPr lang="en-US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RDD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n-US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RDD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 </a:t>
            </a:r>
            <a:r>
              <a:rPr lang="en-US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00050" lvl="1" indent="0">
              <a:buNone/>
            </a:pPr>
            <a:r>
              <a:rPr lang="en-US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i="1" noProof="0" dirty="0" smtClean="0">
                <a:solidFill>
                  <a:srgbClr val="6D9C0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Safe</a:t>
            </a:r>
            <a:r>
              <a:rPr lang="en-US" i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extract just the field we need into a local variable</a:t>
            </a:r>
          </a:p>
          <a:p>
            <a:pPr marL="400050" lvl="1" indent="0">
              <a:buNone/>
            </a:pPr>
            <a:r>
              <a:rPr lang="en-US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query_ </a:t>
            </a:r>
            <a:r>
              <a:rPr lang="en-US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.query</a:t>
            </a:r>
            <a:endParaRPr lang="en-US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rdd.map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 </a:t>
            </a:r>
            <a:r>
              <a:rPr lang="en-US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x.split</a:t>
            </a: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(query_))</a:t>
            </a:r>
          </a:p>
          <a:p>
            <a:pPr marL="400050" lvl="1" indent="0">
              <a:buNone/>
            </a:pPr>
            <a:r>
              <a:rPr lang="en-US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219075" indent="0">
              <a:buNone/>
            </a:pPr>
            <a:r>
              <a:rPr lang="en-US" sz="12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200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noProof="0" dirty="0"/>
              <a:t>Introduction to </a:t>
            </a:r>
            <a:r>
              <a:rPr lang="en-US" noProof="0" dirty="0" smtClean="0"/>
              <a:t>spark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394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122" y="802564"/>
            <a:ext cx="6878215" cy="2686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Common Transformations And Actions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343" y="3180229"/>
            <a:ext cx="6347058" cy="1472453"/>
          </a:xfrm>
        </p:spPr>
        <p:txBody>
          <a:bodyPr>
            <a:normAutofit/>
          </a:bodyPr>
          <a:lstStyle/>
          <a:p>
            <a:r>
              <a:rPr lang="en-US" sz="2400" noProof="0" dirty="0" smtClean="0"/>
              <a:t>Map &amp; Filter</a:t>
            </a:r>
          </a:p>
          <a:p>
            <a:pPr marL="0" indent="0">
              <a:buNone/>
            </a:pPr>
            <a:r>
              <a:rPr lang="en-US" sz="18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8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n-US" sz="18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8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sc.parallelize</a:t>
            </a: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(1, 2, 3, 4))</a:t>
            </a:r>
          </a:p>
          <a:p>
            <a:pPr marL="0" indent="0">
              <a:buNone/>
            </a:pPr>
            <a:r>
              <a:rPr lang="en-US" sz="18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8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result </a:t>
            </a:r>
            <a:r>
              <a:rPr lang="en-US" sz="18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8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input.map</a:t>
            </a: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 </a:t>
            </a:r>
            <a:r>
              <a:rPr lang="en-US" sz="18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* x)</a:t>
            </a:r>
          </a:p>
          <a:p>
            <a:pPr marL="0" indent="0">
              <a:buNone/>
            </a:pPr>
            <a:r>
              <a:rPr lang="en-US" sz="18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resultF</a:t>
            </a: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input.filter</a:t>
            </a: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 </a:t>
            </a:r>
            <a:r>
              <a:rPr lang="en-US" sz="18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 != 1)</a:t>
            </a:r>
          </a:p>
          <a:p>
            <a:pPr marL="0" indent="0">
              <a:buNone/>
            </a:pPr>
            <a:endParaRPr lang="en-US" sz="18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noProof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noProof="0" dirty="0"/>
              <a:t>Introduction to </a:t>
            </a:r>
            <a:r>
              <a:rPr lang="en-US" noProof="0" dirty="0" smtClean="0"/>
              <a:t>spark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996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Common Transformations And Actions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936" y="3052483"/>
            <a:ext cx="8243888" cy="1613647"/>
          </a:xfrm>
        </p:spPr>
        <p:txBody>
          <a:bodyPr>
            <a:normAutofit/>
          </a:bodyPr>
          <a:lstStyle/>
          <a:p>
            <a:r>
              <a:rPr lang="en-US" sz="2800" noProof="0" dirty="0" err="1" smtClean="0"/>
              <a:t>Flatmap</a:t>
            </a:r>
            <a:endParaRPr lang="en-US" sz="2800" noProof="0" dirty="0" smtClean="0"/>
          </a:p>
          <a:p>
            <a:pPr marL="0" indent="0">
              <a:buNone/>
            </a:pPr>
            <a:r>
              <a:rPr lang="en-US" sz="18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lines = </a:t>
            </a:r>
            <a:r>
              <a:rPr lang="en-US" sz="18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sc.parallelize</a:t>
            </a: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("hello world", "hi"))</a:t>
            </a:r>
          </a:p>
          <a:p>
            <a:pPr marL="0" indent="0">
              <a:buNone/>
            </a:pPr>
            <a:r>
              <a:rPr lang="en-US" sz="18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words = </a:t>
            </a:r>
            <a:r>
              <a:rPr lang="en-US" sz="18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lines.flatMap</a:t>
            </a: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(line </a:t>
            </a:r>
            <a:r>
              <a:rPr lang="en-US" sz="18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line.split</a:t>
            </a: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 "))</a:t>
            </a:r>
          </a:p>
          <a:p>
            <a:pPr marL="0" indent="0">
              <a:buNone/>
            </a:pPr>
            <a:r>
              <a:rPr lang="en-US" sz="18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words.first</a:t>
            </a:r>
            <a:r>
              <a:rPr lang="en-US" sz="18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// returns "hello"</a:t>
            </a:r>
            <a:endParaRPr lang="en-US" sz="1800" noProof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noProof="0" dirty="0"/>
              <a:t>Introduction to </a:t>
            </a:r>
            <a:r>
              <a:rPr lang="en-US" noProof="0" dirty="0" smtClean="0"/>
              <a:t>spark</a:t>
            </a:r>
            <a:endParaRPr lang="en-US" noProof="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9" y="874059"/>
            <a:ext cx="7789821" cy="2312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464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45260"/>
          </a:xfrm>
        </p:spPr>
        <p:txBody>
          <a:bodyPr/>
          <a:lstStyle/>
          <a:p>
            <a:r>
              <a:rPr lang="en-US" noProof="0" dirty="0" smtClean="0"/>
              <a:t>Basic RDD transformations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40" y="839881"/>
            <a:ext cx="3177801" cy="11771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 smtClean="0"/>
              <a:t>RDD containing </a:t>
            </a:r>
          </a:p>
          <a:p>
            <a:pPr marL="0" indent="0">
              <a:buNone/>
            </a:pPr>
            <a:r>
              <a:rPr lang="en-US" sz="2000" noProof="0" dirty="0" smtClean="0"/>
              <a:t>{1, 2, 3, 3}</a:t>
            </a:r>
          </a:p>
          <a:p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noProof="0" dirty="0"/>
              <a:t>Introduction to </a:t>
            </a:r>
            <a:r>
              <a:rPr lang="en-US" noProof="0" dirty="0" smtClean="0"/>
              <a:t>spark </a:t>
            </a:r>
            <a:endParaRPr lang="en-US" noProof="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93" y="806259"/>
            <a:ext cx="7071511" cy="398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736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45260"/>
          </a:xfrm>
        </p:spPr>
        <p:txBody>
          <a:bodyPr/>
          <a:lstStyle/>
          <a:p>
            <a:r>
              <a:rPr lang="en-US" noProof="0" dirty="0" smtClean="0"/>
              <a:t>Two-RDD transformations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148" y="862918"/>
            <a:ext cx="6481528" cy="414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 smtClean="0"/>
              <a:t>Two RDDs containing  {1, 2, 3} and {3, 4, 5}</a:t>
            </a:r>
          </a:p>
          <a:p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Introduction to spark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0" y="1343964"/>
            <a:ext cx="8932390" cy="3362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151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45260"/>
          </a:xfrm>
        </p:spPr>
        <p:txBody>
          <a:bodyPr/>
          <a:lstStyle/>
          <a:p>
            <a:r>
              <a:rPr lang="en-US" sz="2800" noProof="0" dirty="0" smtClean="0"/>
              <a:t>Scope of the course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55" name="Inhaltsplatzhalter 5"/>
          <p:cNvSpPr>
            <a:spLocks noGrp="1"/>
          </p:cNvSpPr>
          <p:nvPr>
            <p:ph idx="1"/>
          </p:nvPr>
        </p:nvSpPr>
        <p:spPr>
          <a:xfrm>
            <a:off x="438150" y="910756"/>
            <a:ext cx="4523815" cy="331161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b="0" noProof="0" dirty="0" smtClean="0"/>
              <a:t>Introduction to Spark with:</a:t>
            </a:r>
            <a:endParaRPr lang="en-US" sz="1800" b="0" noProof="0" dirty="0" smtClean="0"/>
          </a:p>
          <a:p>
            <a:pPr lvl="1"/>
            <a:r>
              <a:rPr lang="en-US" sz="1600" noProof="0" dirty="0" smtClean="0"/>
              <a:t>Lectures</a:t>
            </a:r>
          </a:p>
          <a:p>
            <a:pPr lvl="1"/>
            <a:r>
              <a:rPr lang="en-US" altLang="de-DE" sz="1600" noProof="0" dirty="0" smtClean="0"/>
              <a:t>Hands-on exercises</a:t>
            </a:r>
          </a:p>
          <a:p>
            <a:pPr lvl="1"/>
            <a:r>
              <a:rPr lang="en-US" altLang="de-DE" sz="1600" noProof="0" dirty="0" smtClean="0"/>
              <a:t>Virtual Machine</a:t>
            </a:r>
          </a:p>
          <a:p>
            <a:pPr lvl="1"/>
            <a:r>
              <a:rPr lang="es-ES" altLang="de-DE" sz="1600" dirty="0" smtClean="0"/>
              <a:t>And </a:t>
            </a:r>
            <a:r>
              <a:rPr lang="es-ES" altLang="de-DE" sz="1600" dirty="0" err="1" smtClean="0"/>
              <a:t>much</a:t>
            </a:r>
            <a:r>
              <a:rPr lang="es-ES" altLang="de-DE" sz="1600" dirty="0" smtClean="0"/>
              <a:t> more …</a:t>
            </a:r>
            <a:endParaRPr lang="en-US" altLang="de-DE" sz="1600" noProof="0" dirty="0" smtClean="0"/>
          </a:p>
          <a:p>
            <a:pPr lvl="1">
              <a:spcBef>
                <a:spcPts val="0"/>
              </a:spcBef>
            </a:pPr>
            <a:endParaRPr lang="en-US" altLang="de-DE" sz="1600" noProof="0" dirty="0" smtClean="0"/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altLang="de-DE" sz="1800" noProof="0" dirty="0" smtClean="0"/>
              <a:t>Course </a:t>
            </a:r>
            <a:r>
              <a:rPr lang="en-US" altLang="de-DE" sz="1800" noProof="0" dirty="0" smtClean="0"/>
              <a:t>Materials available in GitHub</a:t>
            </a:r>
            <a:endParaRPr lang="en-US" altLang="de-DE" sz="1800" b="1" noProof="0" dirty="0" smtClean="0"/>
          </a:p>
          <a:p>
            <a:pPr marL="179388" lvl="1" indent="0">
              <a:buNone/>
            </a:pPr>
            <a:endParaRPr lang="en-US" sz="1600" noProof="0" dirty="0" smtClean="0"/>
          </a:p>
          <a:p>
            <a:pPr marL="179388" lvl="1" indent="0">
              <a:buNone/>
            </a:pPr>
            <a:r>
              <a:rPr lang="en-US" altLang="de-DE" sz="1100" dirty="0"/>
              <a:t>https://github.com/chicochica10/spark-scala-developer</a:t>
            </a:r>
            <a:endParaRPr lang="en-US" altLang="de-DE" sz="1100" dirty="0"/>
          </a:p>
        </p:txBody>
      </p:sp>
      <p:sp>
        <p:nvSpPr>
          <p:cNvPr id="2" name="Rounded Rectangle 1"/>
          <p:cNvSpPr/>
          <p:nvPr/>
        </p:nvSpPr>
        <p:spPr>
          <a:xfrm>
            <a:off x="625289" y="4289612"/>
            <a:ext cx="3691216" cy="36979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alpha val="75000"/>
            </a:schemeClr>
          </a:solidFill>
          <a:ln w="50800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Contact </a:t>
            </a:r>
            <a:r>
              <a:rPr lang="en-US" b="1" dirty="0" smtClean="0">
                <a:solidFill>
                  <a:schemeClr val="bg1"/>
                </a:solidFill>
              </a:rPr>
              <a:t>me if </a:t>
            </a:r>
            <a:r>
              <a:rPr lang="en-US" b="1" dirty="0" smtClean="0">
                <a:solidFill>
                  <a:schemeClr val="bg1"/>
                </a:solidFill>
              </a:rPr>
              <a:t>you need help !!</a:t>
            </a:r>
          </a:p>
        </p:txBody>
      </p:sp>
    </p:spTree>
    <p:extLst>
      <p:ext uri="{BB962C8B-B14F-4D97-AF65-F5344CB8AC3E}">
        <p14:creationId xmlns:p14="http://schemas.microsoft.com/office/powerpoint/2010/main" val="258712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45260"/>
          </a:xfrm>
        </p:spPr>
        <p:txBody>
          <a:bodyPr/>
          <a:lstStyle/>
          <a:p>
            <a:r>
              <a:rPr lang="en-US" noProof="0" dirty="0" smtClean="0"/>
              <a:t>RDD Basic Actions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638" y="830077"/>
            <a:ext cx="8243888" cy="3465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 smtClean="0"/>
              <a:t>RDD contains {1, 2, 3, 3} </a:t>
            </a:r>
          </a:p>
          <a:p>
            <a:endParaRPr lang="en-US" sz="2000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Introduction to spark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1" y="1183343"/>
            <a:ext cx="8853634" cy="3240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826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45260"/>
          </a:xfrm>
        </p:spPr>
        <p:txBody>
          <a:bodyPr/>
          <a:lstStyle/>
          <a:p>
            <a:r>
              <a:rPr lang="en-US" noProof="0" dirty="0" smtClean="0"/>
              <a:t>RDD Other Actions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42" y="883864"/>
            <a:ext cx="1546458" cy="7701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noProof="0" dirty="0" smtClean="0"/>
              <a:t>RDD</a:t>
            </a:r>
          </a:p>
          <a:p>
            <a:pPr marL="0" indent="0">
              <a:buNone/>
            </a:pPr>
            <a:r>
              <a:rPr lang="en-US" sz="2400" noProof="0" dirty="0" smtClean="0"/>
              <a:t>{1, 2, 3, 3} </a:t>
            </a:r>
            <a:endParaRPr lang="en-US" sz="2400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Introduction to spark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27837" y="820270"/>
            <a:ext cx="6701009" cy="3913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607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45260"/>
          </a:xfrm>
        </p:spPr>
        <p:txBody>
          <a:bodyPr/>
          <a:lstStyle/>
          <a:p>
            <a:r>
              <a:rPr lang="en-US" noProof="0" dirty="0" smtClean="0"/>
              <a:t>RDD Other Actions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Introduction to spark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2256" y="843520"/>
            <a:ext cx="7236227" cy="3193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68042" y="883864"/>
            <a:ext cx="1546458" cy="7701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noProof="0" dirty="0" smtClean="0"/>
              <a:t>RDD</a:t>
            </a:r>
          </a:p>
          <a:p>
            <a:pPr marL="0" indent="0">
              <a:buNone/>
            </a:pPr>
            <a:r>
              <a:rPr lang="en-US" sz="2400" noProof="0" dirty="0" smtClean="0"/>
              <a:t>{1, 2, 3, 3} </a:t>
            </a:r>
            <a:endParaRPr lang="en-US" sz="2400" noProof="0" dirty="0"/>
          </a:p>
        </p:txBody>
      </p:sp>
    </p:spTree>
    <p:extLst>
      <p:ext uri="{BB962C8B-B14F-4D97-AF65-F5344CB8AC3E}">
        <p14:creationId xmlns:p14="http://schemas.microsoft.com/office/powerpoint/2010/main" val="15472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45260"/>
          </a:xfrm>
        </p:spPr>
        <p:txBody>
          <a:bodyPr/>
          <a:lstStyle/>
          <a:p>
            <a:r>
              <a:rPr lang="en-US" noProof="0" dirty="0" smtClean="0"/>
              <a:t>Key/Value Pairs RDDs</a:t>
            </a:r>
            <a:endParaRPr lang="en-US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3706" y="900953"/>
            <a:ext cx="8505311" cy="3711388"/>
          </a:xfrm>
        </p:spPr>
        <p:txBody>
          <a:bodyPr>
            <a:normAutofit lnSpcReduction="10000"/>
          </a:bodyPr>
          <a:lstStyle/>
          <a:p>
            <a:r>
              <a:rPr lang="en-US" sz="2000" noProof="0" dirty="0" smtClean="0"/>
              <a:t>Spark provides special operations on RDDs containing </a:t>
            </a:r>
            <a:r>
              <a:rPr lang="en-US" sz="2000" b="1" noProof="0" dirty="0" smtClean="0"/>
              <a:t>(key, value) </a:t>
            </a:r>
            <a:r>
              <a:rPr lang="en-US" sz="2000" noProof="0" dirty="0" smtClean="0"/>
              <a:t>pairs</a:t>
            </a:r>
          </a:p>
          <a:p>
            <a:pPr marL="0" indent="0">
              <a:buNone/>
            </a:pPr>
            <a:endParaRPr lang="en-US" sz="2000" noProof="0" dirty="0" smtClean="0"/>
          </a:p>
          <a:p>
            <a:r>
              <a:rPr lang="en-US" sz="2000" dirty="0"/>
              <a:t>T</a:t>
            </a:r>
            <a:r>
              <a:rPr lang="en-US" sz="2000" noProof="0" dirty="0" smtClean="0"/>
              <a:t>hey expose operations that allow you to </a:t>
            </a:r>
            <a:r>
              <a:rPr lang="en-US" sz="2000" b="1" noProof="0" dirty="0" smtClean="0"/>
              <a:t>act on each key </a:t>
            </a:r>
            <a:r>
              <a:rPr lang="en-US" sz="2000" noProof="0" dirty="0" smtClean="0"/>
              <a:t>in parallel, </a:t>
            </a:r>
            <a:r>
              <a:rPr lang="en-US" sz="2000" b="1" noProof="0" dirty="0" smtClean="0"/>
              <a:t>regroup</a:t>
            </a:r>
            <a:r>
              <a:rPr lang="en-US" sz="2000" noProof="0" dirty="0" smtClean="0"/>
              <a:t> or </a:t>
            </a:r>
            <a:r>
              <a:rPr lang="en-US" sz="2000" b="1" noProof="0" dirty="0" smtClean="0"/>
              <a:t>aggregate</a:t>
            </a:r>
            <a:r>
              <a:rPr lang="en-US" sz="2000" noProof="0" dirty="0" smtClean="0"/>
              <a:t> data across the network.</a:t>
            </a:r>
          </a:p>
          <a:p>
            <a:r>
              <a:rPr lang="en-US" sz="2000" noProof="0" dirty="0" smtClean="0"/>
              <a:t>Many formats loading return pair RDDs for key/value data.</a:t>
            </a:r>
          </a:p>
          <a:p>
            <a:r>
              <a:rPr lang="en-US" sz="2000" noProof="0" dirty="0" smtClean="0"/>
              <a:t>Parallelize (for testing and </a:t>
            </a:r>
            <a:r>
              <a:rPr lang="en-US" sz="2000" noProof="0" dirty="0" err="1" smtClean="0"/>
              <a:t>pocs</a:t>
            </a:r>
            <a:r>
              <a:rPr lang="en-US" sz="2000" noProof="0" dirty="0" smtClean="0"/>
              <a:t>)</a:t>
            </a:r>
          </a:p>
          <a:p>
            <a:pPr marL="857250" lvl="2" indent="0">
              <a:buNone/>
            </a:pPr>
            <a:r>
              <a:rPr lang="en-US" sz="20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pairs = </a:t>
            </a:r>
            <a:r>
              <a:rPr lang="en-US" sz="20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sc.parallelize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(List((1,”a”),(2,”b”),(3,”c”)))</a:t>
            </a:r>
          </a:p>
          <a:p>
            <a:r>
              <a:rPr lang="en-US" sz="2000" noProof="0" dirty="0" smtClean="0"/>
              <a:t>Running transformations over regular RDDs</a:t>
            </a:r>
          </a:p>
          <a:p>
            <a:pPr marL="857250" lvl="2" indent="0">
              <a:buNone/>
            </a:pP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//pair RDD using the first word as the key</a:t>
            </a:r>
            <a:endParaRPr lang="en-US" sz="2000" noProof="0" dirty="0" smtClean="0"/>
          </a:p>
          <a:p>
            <a:pPr marL="857250" lvl="2" indent="0">
              <a:buNone/>
            </a:pPr>
            <a:r>
              <a:rPr lang="en-US" sz="2000" b="1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0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pairs </a:t>
            </a:r>
            <a:r>
              <a:rPr lang="en-US" sz="20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lines.map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 </a:t>
            </a:r>
            <a:r>
              <a:rPr lang="en-US" sz="2000" b="1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x.split</a:t>
            </a:r>
            <a:r>
              <a:rPr lang="en-US" sz="2000" noProof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 ")(0), x))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Introduction to spark</a:t>
            </a:r>
          </a:p>
        </p:txBody>
      </p:sp>
    </p:spTree>
    <p:extLst>
      <p:ext uri="{BB962C8B-B14F-4D97-AF65-F5344CB8AC3E}">
        <p14:creationId xmlns:p14="http://schemas.microsoft.com/office/powerpoint/2010/main" val="256505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Pair RDD Operations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24" y="924894"/>
            <a:ext cx="8619611" cy="413088"/>
          </a:xfrm>
        </p:spPr>
        <p:txBody>
          <a:bodyPr/>
          <a:lstStyle/>
          <a:p>
            <a:pPr marL="0" indent="0">
              <a:buNone/>
            </a:pPr>
            <a:r>
              <a:rPr lang="en-US" sz="2000" b="1" noProof="0" dirty="0" smtClean="0"/>
              <a:t>Transformations</a:t>
            </a:r>
            <a:r>
              <a:rPr lang="en-US" sz="2000" noProof="0" dirty="0" smtClean="0"/>
              <a:t> on </a:t>
            </a:r>
            <a:r>
              <a:rPr lang="en-US" sz="2000" b="1" noProof="0" dirty="0" smtClean="0"/>
              <a:t>one</a:t>
            </a:r>
            <a:r>
              <a:rPr lang="en-US" sz="2000" noProof="0" dirty="0" smtClean="0"/>
              <a:t> pair RDD: {(1, 2), (3, 4), (3, 6)}</a:t>
            </a:r>
          </a:p>
          <a:p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Introduction to spark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43531" y="1337981"/>
            <a:ext cx="7231433" cy="3449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583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Pair RDD Operations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24" y="924894"/>
            <a:ext cx="8585994" cy="392918"/>
          </a:xfrm>
        </p:spPr>
        <p:txBody>
          <a:bodyPr/>
          <a:lstStyle/>
          <a:p>
            <a:pPr marL="0" indent="0">
              <a:buNone/>
            </a:pPr>
            <a:r>
              <a:rPr lang="en-US" sz="2000" b="1" noProof="0" dirty="0" smtClean="0"/>
              <a:t>Transformations</a:t>
            </a:r>
            <a:r>
              <a:rPr lang="en-US" sz="2000" noProof="0" dirty="0" smtClean="0"/>
              <a:t> on </a:t>
            </a:r>
            <a:r>
              <a:rPr lang="en-US" sz="2000" b="1" noProof="0" dirty="0" smtClean="0"/>
              <a:t>one</a:t>
            </a:r>
            <a:r>
              <a:rPr lang="en-US" sz="2000" noProof="0" dirty="0" smtClean="0"/>
              <a:t> pair RDD: {(1, 2), (3, 4), (3, 6)}</a:t>
            </a:r>
          </a:p>
          <a:p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Introduction to spark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69341" y="1317812"/>
            <a:ext cx="5334977" cy="349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31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Pair RDD Operations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6" y="843523"/>
            <a:ext cx="8552375" cy="3936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noProof="0" dirty="0" smtClean="0"/>
              <a:t>Two</a:t>
            </a:r>
            <a:r>
              <a:rPr lang="en-US" sz="2000" noProof="0" dirty="0" smtClean="0"/>
              <a:t> RDDs of Paris </a:t>
            </a:r>
            <a:r>
              <a:rPr lang="en-US" sz="2000" b="1" noProof="0" dirty="0" err="1" smtClean="0"/>
              <a:t>rdd</a:t>
            </a:r>
            <a:r>
              <a:rPr lang="en-US" sz="2000" noProof="0" dirty="0" smtClean="0"/>
              <a:t> = {(1, 2), (3, 4), (3, 6)} </a:t>
            </a:r>
            <a:r>
              <a:rPr lang="en-US" sz="2000" b="1" noProof="0" dirty="0" smtClean="0"/>
              <a:t>other</a:t>
            </a:r>
            <a:r>
              <a:rPr lang="en-US" sz="2000" noProof="0" dirty="0" smtClean="0"/>
              <a:t> = {(3, 9)})</a:t>
            </a:r>
          </a:p>
          <a:p>
            <a:endParaRPr lang="en-US" sz="2000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Introduction to spark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89" y="1167811"/>
            <a:ext cx="6660423" cy="3565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91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Pair RDD Operations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995" y="870417"/>
            <a:ext cx="8243888" cy="494459"/>
          </a:xfrm>
        </p:spPr>
        <p:txBody>
          <a:bodyPr/>
          <a:lstStyle/>
          <a:p>
            <a:pPr marL="0" indent="0">
              <a:buNone/>
            </a:pPr>
            <a:r>
              <a:rPr lang="en-US" sz="2400" b="1" noProof="0" dirty="0" smtClean="0"/>
              <a:t>Actions</a:t>
            </a:r>
            <a:r>
              <a:rPr lang="en-US" sz="2400" noProof="0" dirty="0" smtClean="0"/>
              <a:t> on (key, value) RDDs {(1, 2), (3, 4), (3, 6)}</a:t>
            </a:r>
          </a:p>
          <a:p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Introduction to spark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02" y="1437624"/>
            <a:ext cx="8702504" cy="279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803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45260"/>
          </a:xfrm>
        </p:spPr>
        <p:txBody>
          <a:bodyPr/>
          <a:lstStyle/>
          <a:p>
            <a:r>
              <a:rPr lang="en-US" sz="2800" noProof="0" dirty="0" smtClean="0"/>
              <a:t>Exercises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55" name="Inhaltsplatzhalter 5"/>
          <p:cNvSpPr>
            <a:spLocks noGrp="1"/>
          </p:cNvSpPr>
          <p:nvPr>
            <p:ph idx="1"/>
          </p:nvPr>
        </p:nvSpPr>
        <p:spPr>
          <a:xfrm>
            <a:off x="444503" y="1341062"/>
            <a:ext cx="7933015" cy="20139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3200" b="1" noProof="0" dirty="0" smtClean="0"/>
              <a:t>Exercise 3</a:t>
            </a:r>
            <a:r>
              <a:rPr lang="en-US" sz="3200" b="0" noProof="0" dirty="0" smtClean="0"/>
              <a:t> </a:t>
            </a:r>
            <a:r>
              <a:rPr lang="en-US" sz="3200" b="0" noProof="0" dirty="0" err="1" smtClean="0"/>
              <a:t>WordCount</a:t>
            </a:r>
            <a:r>
              <a:rPr lang="en-US" sz="3200" b="0" noProof="0" dirty="0" smtClean="0"/>
              <a:t> Spark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3200" b="1" dirty="0" smtClean="0"/>
              <a:t>Exercise 4</a:t>
            </a:r>
            <a:r>
              <a:rPr lang="en-US" sz="3200" dirty="0" smtClean="0"/>
              <a:t> Top-10 </a:t>
            </a:r>
            <a:r>
              <a:rPr lang="en-US" sz="3200" dirty="0" err="1" smtClean="0"/>
              <a:t>WordCount</a:t>
            </a:r>
            <a:endParaRPr lang="en-US" sz="32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3200" b="1" dirty="0" smtClean="0"/>
              <a:t>Exercise 5 </a:t>
            </a:r>
            <a:r>
              <a:rPr lang="en-US" sz="3200" dirty="0" smtClean="0"/>
              <a:t>Aggregation by Key</a:t>
            </a:r>
            <a:endParaRPr lang="en-US" sz="3200" b="1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3200" b="1" dirty="0" smtClean="0"/>
              <a:t>Exercise 6</a:t>
            </a:r>
            <a:r>
              <a:rPr lang="en-US" sz="3200" dirty="0" smtClean="0"/>
              <a:t> Combine RDDs </a:t>
            </a:r>
            <a:endParaRPr lang="en-US" sz="3200" b="0" noProof="0" dirty="0" smtClean="0"/>
          </a:p>
        </p:txBody>
      </p:sp>
    </p:spTree>
    <p:extLst>
      <p:ext uri="{BB962C8B-B14F-4D97-AF65-F5344CB8AC3E}">
        <p14:creationId xmlns:p14="http://schemas.microsoft.com/office/powerpoint/2010/main" val="297748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Persistence (caching)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64" y="904034"/>
            <a:ext cx="8243888" cy="3795713"/>
          </a:xfrm>
        </p:spPr>
        <p:txBody>
          <a:bodyPr>
            <a:noAutofit/>
          </a:bodyPr>
          <a:lstStyle/>
          <a:p>
            <a:r>
              <a:rPr lang="en-US" sz="2000" dirty="0" smtClean="0"/>
              <a:t>Remember: in Spark the RDD is computed again each time an </a:t>
            </a:r>
            <a:r>
              <a:rPr lang="en-US" sz="2000" b="1" dirty="0" smtClean="0"/>
              <a:t>action</a:t>
            </a:r>
            <a:r>
              <a:rPr lang="en-US" sz="2000" dirty="0" smtClean="0"/>
              <a:t> is called</a:t>
            </a:r>
          </a:p>
          <a:p>
            <a:pPr marL="400050" lvl="1" indent="0">
              <a:buNone/>
            </a:pP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result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input.map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x*x)</a:t>
            </a:r>
          </a:p>
          <a:p>
            <a:pPr marL="400050" lvl="1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result.persist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StorageLevel.LEVEL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result.count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400050" lvl="1" indent="0">
              <a:buNone/>
            </a:pP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result.collect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mkString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(","))</a:t>
            </a:r>
          </a:p>
          <a:p>
            <a:r>
              <a:rPr lang="en-US" sz="2000" dirty="0" smtClean="0"/>
              <a:t>To avoid this we can persist the data, </a:t>
            </a:r>
            <a:r>
              <a:rPr lang="en-US" sz="2000" b="1" dirty="0" smtClean="0"/>
              <a:t>especially with iterative algorithms</a:t>
            </a:r>
            <a:r>
              <a:rPr lang="en-US" sz="2000" dirty="0" smtClean="0"/>
              <a:t>. </a:t>
            </a:r>
          </a:p>
          <a:p>
            <a:r>
              <a:rPr lang="en-US" sz="2000" dirty="0" smtClean="0"/>
              <a:t>Each node stores their partitions of the RDD</a:t>
            </a:r>
          </a:p>
          <a:p>
            <a:r>
              <a:rPr lang="en-US" sz="2000" dirty="0" smtClean="0"/>
              <a:t>the default </a:t>
            </a:r>
            <a:r>
              <a:rPr lang="en-US" sz="2000" b="1" dirty="0" smtClean="0"/>
              <a:t>persist() </a:t>
            </a:r>
            <a:r>
              <a:rPr lang="en-US" sz="2000" dirty="0" smtClean="0"/>
              <a:t>will store the data in the JVM heap (memory) as </a:t>
            </a:r>
            <a:r>
              <a:rPr lang="en-US" sz="2000" b="1" dirty="0" err="1" smtClean="0"/>
              <a:t>unserialized</a:t>
            </a:r>
            <a:r>
              <a:rPr lang="en-US" sz="2000" dirty="0" smtClean="0"/>
              <a:t> objects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endParaRPr lang="en-US" sz="20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28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942975" y="1941508"/>
            <a:ext cx="6589313" cy="615553"/>
          </a:xfrm>
        </p:spPr>
        <p:txBody>
          <a:bodyPr/>
          <a:lstStyle/>
          <a:p>
            <a:r>
              <a:rPr lang="en-US" noProof="0" dirty="0" smtClean="0"/>
              <a:t>2. Spark core concepts</a:t>
            </a:r>
          </a:p>
        </p:txBody>
      </p:sp>
    </p:spTree>
    <p:extLst>
      <p:ext uri="{BB962C8B-B14F-4D97-AF65-F5344CB8AC3E}">
        <p14:creationId xmlns:p14="http://schemas.microsoft.com/office/powerpoint/2010/main" val="287641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Persistence (caching)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937652"/>
            <a:ext cx="8243888" cy="3362325"/>
          </a:xfrm>
        </p:spPr>
        <p:txBody>
          <a:bodyPr>
            <a:noAutofit/>
          </a:bodyPr>
          <a:lstStyle/>
          <a:p>
            <a:r>
              <a:rPr lang="en-US" sz="2000" dirty="0" smtClean="0"/>
              <a:t>If a node that has data persisted on it fails, Spark will </a:t>
            </a:r>
            <a:r>
              <a:rPr lang="en-US" sz="2000" dirty="0" err="1" smtClean="0"/>
              <a:t>recompute</a:t>
            </a:r>
            <a:r>
              <a:rPr lang="en-US" sz="2000" dirty="0" smtClean="0"/>
              <a:t> the lost partitions of the data as needed.</a:t>
            </a:r>
          </a:p>
          <a:p>
            <a:r>
              <a:rPr lang="en-US" sz="2000" dirty="0" smtClean="0"/>
              <a:t>If you attempt to cache too much data to fit in memory, Spark will automatically evict old partitions using a Least Recently Used (</a:t>
            </a:r>
            <a:r>
              <a:rPr lang="en-US" sz="2000" b="1" dirty="0" smtClean="0"/>
              <a:t>LRU</a:t>
            </a:r>
            <a:r>
              <a:rPr lang="en-US" sz="2000" dirty="0" smtClean="0"/>
              <a:t>) cache policy.</a:t>
            </a:r>
          </a:p>
          <a:p>
            <a:r>
              <a:rPr lang="en-US" sz="2000" dirty="0" smtClean="0"/>
              <a:t>RDDs come with a method called </a:t>
            </a:r>
            <a:r>
              <a:rPr lang="en-US" sz="2000" b="1" dirty="0" err="1" smtClean="0"/>
              <a:t>unpersist</a:t>
            </a:r>
            <a:r>
              <a:rPr lang="en-US" sz="2000" dirty="0" smtClean="0"/>
              <a:t>() that lets you manually remove them from the cache</a:t>
            </a:r>
          </a:p>
          <a:p>
            <a:endParaRPr lang="en-US" sz="2000" dirty="0" smtClean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endParaRPr lang="en-US" sz="20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81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45260"/>
          </a:xfrm>
        </p:spPr>
        <p:txBody>
          <a:bodyPr/>
          <a:lstStyle/>
          <a:p>
            <a:r>
              <a:rPr lang="en-US" dirty="0" smtClean="0"/>
              <a:t>Persistence Levels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spark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38" y="984716"/>
            <a:ext cx="8486706" cy="2874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15338" y="3942914"/>
            <a:ext cx="84867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/>
              <a:t>cache()</a:t>
            </a:r>
            <a:r>
              <a:rPr lang="en-US" sz="2000" b="1" dirty="0"/>
              <a:t> </a:t>
            </a:r>
            <a:r>
              <a:rPr lang="en-US" sz="2000" dirty="0"/>
              <a:t>= </a:t>
            </a:r>
            <a:r>
              <a:rPr lang="en-US" sz="2000" i="1" dirty="0"/>
              <a:t>persist(</a:t>
            </a:r>
            <a:r>
              <a:rPr lang="en-US" sz="2000" i="1" dirty="0" err="1"/>
              <a:t>StorageLevel.MEMORY_ONLY</a:t>
            </a:r>
            <a:r>
              <a:rPr lang="en-US" sz="2000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2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45260"/>
          </a:xfrm>
        </p:spPr>
        <p:txBody>
          <a:bodyPr/>
          <a:lstStyle/>
          <a:p>
            <a:r>
              <a:rPr lang="en-US" dirty="0" smtClean="0"/>
              <a:t>Persistence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870417"/>
            <a:ext cx="4578769" cy="3748648"/>
          </a:xfrm>
        </p:spPr>
        <p:txBody>
          <a:bodyPr>
            <a:noAutofit/>
          </a:bodyPr>
          <a:lstStyle/>
          <a:p>
            <a:r>
              <a:rPr lang="en-US" sz="2000" dirty="0" smtClean="0"/>
              <a:t>Which storage level to choose?</a:t>
            </a:r>
          </a:p>
          <a:p>
            <a:pPr lvl="1"/>
            <a:r>
              <a:rPr lang="en-US" sz="2000" dirty="0" smtClean="0"/>
              <a:t>Use </a:t>
            </a:r>
            <a:r>
              <a:rPr lang="en-US" sz="2000" b="1" dirty="0" smtClean="0"/>
              <a:t>MEMORY_ONLY</a:t>
            </a:r>
            <a:r>
              <a:rPr lang="en-US" sz="2000" dirty="0" smtClean="0"/>
              <a:t> if  there is memory enough</a:t>
            </a:r>
          </a:p>
          <a:p>
            <a:pPr lvl="1"/>
            <a:r>
              <a:rPr lang="en-US" sz="2000" dirty="0" smtClean="0"/>
              <a:t>If not </a:t>
            </a:r>
            <a:r>
              <a:rPr lang="en-US" sz="2000" b="1" dirty="0" smtClean="0"/>
              <a:t>MEMORY_ONLY_SER</a:t>
            </a:r>
          </a:p>
          <a:p>
            <a:pPr lvl="1"/>
            <a:r>
              <a:rPr lang="en-US" sz="2000" dirty="0" smtClean="0"/>
              <a:t>Spill to disk only if</a:t>
            </a:r>
          </a:p>
          <a:p>
            <a:pPr lvl="2"/>
            <a:r>
              <a:rPr lang="en-US" sz="2000" dirty="0" smtClean="0"/>
              <a:t>the functions that computed your RDDs are expensive</a:t>
            </a:r>
          </a:p>
          <a:p>
            <a:pPr lvl="2"/>
            <a:r>
              <a:rPr lang="en-US" sz="2000" dirty="0" smtClean="0"/>
              <a:t>or they filter a large amount of the data</a:t>
            </a:r>
          </a:p>
          <a:p>
            <a:pPr lvl="2"/>
            <a:r>
              <a:rPr lang="en-US" sz="2000" dirty="0" smtClean="0"/>
              <a:t>Otherwise, re computing a partition is faster than reading from disk</a:t>
            </a:r>
          </a:p>
          <a:p>
            <a:endParaRPr lang="en-US" sz="11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spark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03286" y="991439"/>
            <a:ext cx="3752398" cy="2874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842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45260"/>
          </a:xfrm>
        </p:spPr>
        <p:txBody>
          <a:bodyPr/>
          <a:lstStyle/>
          <a:p>
            <a:r>
              <a:rPr lang="en-US" sz="2800" noProof="0" dirty="0" smtClean="0"/>
              <a:t>Exercises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55" name="Inhaltsplatzhalter 5"/>
          <p:cNvSpPr>
            <a:spLocks noGrp="1"/>
          </p:cNvSpPr>
          <p:nvPr>
            <p:ph idx="1"/>
          </p:nvPr>
        </p:nvSpPr>
        <p:spPr>
          <a:xfrm>
            <a:off x="444503" y="1341062"/>
            <a:ext cx="7933015" cy="20139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3200" b="1" noProof="0" dirty="0" smtClean="0"/>
              <a:t>Exercise 7</a:t>
            </a:r>
            <a:r>
              <a:rPr lang="en-US" sz="3200" dirty="0" smtClean="0"/>
              <a:t> Data Mining with </a:t>
            </a:r>
            <a:r>
              <a:rPr lang="en-US" sz="3200" dirty="0" err="1" smtClean="0"/>
              <a:t>MovieLens</a:t>
            </a:r>
            <a:endParaRPr lang="en-US" sz="3200" b="0" noProof="0" dirty="0" smtClean="0"/>
          </a:p>
        </p:txBody>
      </p:sp>
    </p:spTree>
    <p:extLst>
      <p:ext uri="{BB962C8B-B14F-4D97-AF65-F5344CB8AC3E}">
        <p14:creationId xmlns:p14="http://schemas.microsoft.com/office/powerpoint/2010/main" val="399368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45260"/>
          </a:xfrm>
        </p:spPr>
        <p:txBody>
          <a:bodyPr/>
          <a:lstStyle/>
          <a:p>
            <a:r>
              <a:rPr lang="en-US" dirty="0" smtClean="0"/>
              <a:t>Spark Data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65" y="904034"/>
            <a:ext cx="1645754" cy="427055"/>
          </a:xfrm>
        </p:spPr>
        <p:txBody>
          <a:bodyPr>
            <a:noAutofit/>
          </a:bodyPr>
          <a:lstStyle/>
          <a:p>
            <a:r>
              <a:rPr lang="en-US" sz="2000" dirty="0" smtClean="0"/>
              <a:t>Logic View</a:t>
            </a:r>
            <a:endParaRPr lang="en-US" sz="2000" i="1" dirty="0" smtClean="0"/>
          </a:p>
          <a:p>
            <a:endParaRPr lang="en-US" sz="2000" i="1" dirty="0" smtClean="0"/>
          </a:p>
          <a:p>
            <a:endParaRPr lang="en-US" sz="2000" b="1" i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spark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467" y="904034"/>
            <a:ext cx="5224901" cy="371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6875361" y="3356658"/>
            <a:ext cx="2025569" cy="682907"/>
          </a:xfrm>
          <a:prstGeom prst="wedgeRoundRectCallout">
            <a:avLst>
              <a:gd name="adj1" fmla="val -80876"/>
              <a:gd name="adj2" fmla="val -52767"/>
              <a:gd name="adj3" fmla="val 16667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Wide Transformations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6998821" y="982883"/>
            <a:ext cx="2025569" cy="696411"/>
          </a:xfrm>
          <a:prstGeom prst="wedgeRoundRectCallout">
            <a:avLst>
              <a:gd name="adj1" fmla="val -124876"/>
              <a:gd name="adj2" fmla="val -7072"/>
              <a:gd name="adj3" fmla="val 16667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Wide Transformations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63973" y="3356657"/>
            <a:ext cx="2025569" cy="682907"/>
          </a:xfrm>
          <a:prstGeom prst="wedgeRoundRectCallout">
            <a:avLst>
              <a:gd name="adj1" fmla="val 56838"/>
              <a:gd name="adj2" fmla="val -84970"/>
              <a:gd name="adj3" fmla="val 16667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Narrow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32057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18008"/>
          </a:xfrm>
        </p:spPr>
        <p:txBody>
          <a:bodyPr/>
          <a:lstStyle/>
          <a:p>
            <a:r>
              <a:rPr lang="en-US" dirty="0" smtClean="0"/>
              <a:t>Spark Workflow – Partitions (1/2)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spark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24518" y="951806"/>
            <a:ext cx="6211006" cy="1073763"/>
          </a:xfrm>
          <a:prstGeom prst="rect">
            <a:avLst/>
          </a:prstGeom>
          <a:noFill/>
          <a:ln w="9525" cap="flat" cmpd="sng" algn="ctr">
            <a:solidFill>
              <a:srgbClr val="043B8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val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SparkContext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spark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://...”, “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MyJob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”, home,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jars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val file =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sc.textFile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hdfs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://...”)</a:t>
            </a:r>
            <a:b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val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errors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file.filter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(_.</a:t>
            </a: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contains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(“ERROR”))</a:t>
            </a:r>
            <a:b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s-E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errors.count</a:t>
            </a:r>
            <a:r>
              <a:rPr lang="es-ES" sz="1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414097" y="2874130"/>
            <a:ext cx="2012395" cy="1373255"/>
            <a:chOff x="1902326" y="2985949"/>
            <a:chExt cx="2012395" cy="1373255"/>
          </a:xfrm>
        </p:grpSpPr>
        <p:sp>
          <p:nvSpPr>
            <p:cNvPr id="11" name="Rounded Rectangle 10"/>
            <p:cNvSpPr/>
            <p:nvPr/>
          </p:nvSpPr>
          <p:spPr>
            <a:xfrm>
              <a:off x="1949569" y="2985949"/>
              <a:ext cx="1917911" cy="589335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 err="1" smtClean="0"/>
                <a:t>HadoopRDD</a:t>
              </a:r>
              <a:r>
                <a:rPr lang="en-US" sz="1400" b="1" dirty="0" smtClean="0"/>
                <a:t/>
              </a:r>
              <a:br>
                <a:rPr lang="en-US" sz="1400" b="1" dirty="0" smtClean="0"/>
              </a:br>
              <a:r>
                <a:rPr lang="en-US" sz="1400" dirty="0" smtClean="0"/>
                <a:t>path = </a:t>
              </a:r>
              <a:r>
                <a:rPr lang="en-US" sz="1400" dirty="0" err="1" smtClean="0"/>
                <a:t>hdfs</a:t>
              </a:r>
              <a:r>
                <a:rPr lang="en-US" sz="1400" dirty="0" smtClean="0"/>
                <a:t>://...</a:t>
              </a:r>
              <a:endParaRPr lang="en-US" sz="14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902326" y="3856299"/>
              <a:ext cx="2012395" cy="502905"/>
            </a:xfrm>
            <a:prstGeom prst="round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 err="1" smtClean="0"/>
                <a:t>FilteredRDD</a:t>
              </a:r>
              <a:r>
                <a:rPr lang="en-US" sz="1400" b="1" dirty="0" smtClean="0"/>
                <a:t/>
              </a:r>
              <a:br>
                <a:rPr lang="en-US" sz="1400" b="1" dirty="0" smtClean="0"/>
              </a:br>
              <a:r>
                <a:rPr lang="en-US" sz="1400" dirty="0" err="1" smtClean="0"/>
                <a:t>func</a:t>
              </a:r>
              <a:r>
                <a:rPr lang="en-US" sz="1400" dirty="0" smtClean="0"/>
                <a:t> = _.contains(…)</a:t>
              </a:r>
              <a:endParaRPr lang="en-US" sz="1400" dirty="0"/>
            </a:p>
          </p:txBody>
        </p:sp>
        <p:cxnSp>
          <p:nvCxnSpPr>
            <p:cNvPr id="13" name="Straight Arrow Connector 12"/>
            <p:cNvCxnSpPr>
              <a:stCxn id="11" idx="2"/>
              <a:endCxn id="12" idx="0"/>
            </p:cNvCxnSpPr>
            <p:nvPr/>
          </p:nvCxnSpPr>
          <p:spPr>
            <a:xfrm flipH="1">
              <a:off x="2908524" y="3575284"/>
              <a:ext cx="1" cy="2810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7"/>
          <p:cNvSpPr txBox="1"/>
          <p:nvPr/>
        </p:nvSpPr>
        <p:spPr>
          <a:xfrm>
            <a:off x="422410" y="301490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file:</a:t>
            </a:r>
          </a:p>
        </p:txBody>
      </p:sp>
      <p:sp>
        <p:nvSpPr>
          <p:cNvPr id="15" name="TextBox 8"/>
          <p:cNvSpPr txBox="1"/>
          <p:nvPr/>
        </p:nvSpPr>
        <p:spPr>
          <a:xfrm>
            <a:off x="323025" y="382459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errors: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957004" y="2310944"/>
            <a:ext cx="2082575" cy="2104106"/>
            <a:chOff x="5383743" y="2244644"/>
            <a:chExt cx="2961971" cy="2992594"/>
          </a:xfrm>
        </p:grpSpPr>
        <p:sp>
          <p:nvSpPr>
            <p:cNvPr id="17" name="Rounded Rectangle 16"/>
            <p:cNvSpPr/>
            <p:nvPr/>
          </p:nvSpPr>
          <p:spPr>
            <a:xfrm>
              <a:off x="5384661" y="3133132"/>
              <a:ext cx="2953825" cy="620021"/>
            </a:xfrm>
            <a:prstGeom prst="roundRect">
              <a:avLst/>
            </a:prstGeom>
            <a:solidFill>
              <a:sysClr val="window" lastClr="FFFFFF"/>
            </a:solidFill>
            <a:ln w="22225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579434" y="3244547"/>
              <a:ext cx="485730" cy="41263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275109" y="3244547"/>
              <a:ext cx="485730" cy="41263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970784" y="3244547"/>
              <a:ext cx="485730" cy="41263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7666460" y="3244547"/>
              <a:ext cx="485730" cy="41263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5391889" y="4617217"/>
              <a:ext cx="2953825" cy="620021"/>
            </a:xfrm>
            <a:prstGeom prst="roundRect">
              <a:avLst/>
            </a:prstGeom>
            <a:solidFill>
              <a:sysClr val="window" lastClr="FFFFFF"/>
            </a:solidFill>
            <a:ln w="22225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586661" y="4728632"/>
              <a:ext cx="485730" cy="41263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6282337" y="4728632"/>
              <a:ext cx="485730" cy="41263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6978012" y="4728632"/>
              <a:ext cx="485730" cy="41263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7673687" y="4728632"/>
              <a:ext cx="485730" cy="412636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/>
                <a:ea typeface="+mn-ea"/>
                <a:cs typeface="Corbel"/>
              </a:endParaRPr>
            </a:p>
          </p:txBody>
        </p:sp>
        <p:cxnSp>
          <p:nvCxnSpPr>
            <p:cNvPr id="27" name="Straight Arrow Connector 26"/>
            <p:cNvCxnSpPr>
              <a:stCxn id="18" idx="2"/>
              <a:endCxn id="23" idx="0"/>
            </p:cNvCxnSpPr>
            <p:nvPr/>
          </p:nvCxnSpPr>
          <p:spPr>
            <a:xfrm>
              <a:off x="5822299" y="3657183"/>
              <a:ext cx="7227" cy="107144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cxnSp>
          <p:nvCxnSpPr>
            <p:cNvPr id="28" name="Straight Arrow Connector 27"/>
            <p:cNvCxnSpPr>
              <a:stCxn id="19" idx="2"/>
              <a:endCxn id="24" idx="0"/>
            </p:cNvCxnSpPr>
            <p:nvPr/>
          </p:nvCxnSpPr>
          <p:spPr>
            <a:xfrm>
              <a:off x="6517974" y="3657183"/>
              <a:ext cx="7228" cy="107144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cxnSp>
          <p:nvCxnSpPr>
            <p:cNvPr id="29" name="Straight Arrow Connector 28"/>
            <p:cNvCxnSpPr>
              <a:stCxn id="20" idx="2"/>
              <a:endCxn id="25" idx="0"/>
            </p:cNvCxnSpPr>
            <p:nvPr/>
          </p:nvCxnSpPr>
          <p:spPr>
            <a:xfrm>
              <a:off x="7213649" y="3657183"/>
              <a:ext cx="7228" cy="107144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cxnSp>
          <p:nvCxnSpPr>
            <p:cNvPr id="30" name="Straight Arrow Connector 29"/>
            <p:cNvCxnSpPr>
              <a:stCxn id="21" idx="2"/>
              <a:endCxn id="26" idx="0"/>
            </p:cNvCxnSpPr>
            <p:nvPr/>
          </p:nvCxnSpPr>
          <p:spPr>
            <a:xfrm>
              <a:off x="7909325" y="3657183"/>
              <a:ext cx="7227" cy="107144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med" len="lg"/>
            </a:ln>
            <a:effectLst/>
          </p:spPr>
        </p:cxnSp>
        <p:sp>
          <p:nvSpPr>
            <p:cNvPr id="31" name="TextBox 36"/>
            <p:cNvSpPr txBox="1"/>
            <p:nvPr/>
          </p:nvSpPr>
          <p:spPr>
            <a:xfrm>
              <a:off x="5383743" y="2244644"/>
              <a:ext cx="2274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r>
                <a:rPr lang="en-US" sz="1800" b="1" dirty="0" smtClean="0">
                  <a:latin typeface="+mn-lt"/>
                  <a:cs typeface="Corbel"/>
                </a:rPr>
                <a:t>Partition-level view</a:t>
              </a:r>
            </a:p>
          </p:txBody>
        </p:sp>
      </p:grpSp>
      <p:sp>
        <p:nvSpPr>
          <p:cNvPr id="32" name="TextBox 38"/>
          <p:cNvSpPr txBox="1"/>
          <p:nvPr/>
        </p:nvSpPr>
        <p:spPr>
          <a:xfrm>
            <a:off x="1334099" y="2302358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1800" b="1" dirty="0" smtClean="0">
                <a:latin typeface="+mn-lt"/>
                <a:cs typeface="Corbel"/>
              </a:rPr>
              <a:t>Dataset-level view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7135811" y="1042058"/>
            <a:ext cx="1441304" cy="1366870"/>
            <a:chOff x="2784930" y="2345019"/>
            <a:chExt cx="1312636" cy="1724328"/>
          </a:xfrm>
        </p:grpSpPr>
        <p:pic>
          <p:nvPicPr>
            <p:cNvPr id="34" name="Picture 33" descr="to_ddr333memory_350.gif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4930" y="2790207"/>
              <a:ext cx="1295624" cy="1279140"/>
            </a:xfrm>
            <a:prstGeom prst="rect">
              <a:avLst/>
            </a:prstGeom>
          </p:spPr>
        </p:pic>
        <p:pic>
          <p:nvPicPr>
            <p:cNvPr id="35" name="Picture 34" descr="to_ddr333memory_350.gif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3436" y="2554275"/>
              <a:ext cx="1295624" cy="1279140"/>
            </a:xfrm>
            <a:prstGeom prst="rect">
              <a:avLst/>
            </a:prstGeom>
          </p:spPr>
        </p:pic>
        <p:pic>
          <p:nvPicPr>
            <p:cNvPr id="36" name="Picture 35" descr="to_ddr333memory_350.gif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1942" y="2345019"/>
              <a:ext cx="1295624" cy="1279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23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18008"/>
          </a:xfrm>
        </p:spPr>
        <p:txBody>
          <a:bodyPr/>
          <a:lstStyle/>
          <a:p>
            <a:r>
              <a:rPr lang="en-US" dirty="0" smtClean="0"/>
              <a:t>Spark Workflow – the rest (2/2)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spark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181" y="920863"/>
            <a:ext cx="6933691" cy="377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100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18008"/>
          </a:xfrm>
        </p:spPr>
        <p:txBody>
          <a:bodyPr/>
          <a:lstStyle/>
          <a:p>
            <a:r>
              <a:rPr lang="en-US" dirty="0" smtClean="0"/>
              <a:t>Data Partitioning -- default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914401"/>
            <a:ext cx="6183124" cy="3708970"/>
          </a:xfrm>
        </p:spPr>
        <p:txBody>
          <a:bodyPr>
            <a:norm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artitioning defines the degree of parallelism by “partitioning” the data between workers. Then in each worker the data will be processed in parallel</a:t>
            </a:r>
          </a:p>
          <a:p>
            <a:r>
              <a:rPr lang="en-US" sz="2400" dirty="0" smtClean="0"/>
              <a:t>By default is done automatically by </a:t>
            </a:r>
            <a:r>
              <a:rPr lang="en-US" sz="2400" b="1" dirty="0" smtClean="0"/>
              <a:t>Spark</a:t>
            </a:r>
          </a:p>
          <a:p>
            <a:pPr lvl="1"/>
            <a:r>
              <a:rPr lang="en-US" sz="2000" dirty="0" err="1" smtClean="0"/>
              <a:t>spark.default.parallelism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 smtClean="0"/>
              <a:t>In </a:t>
            </a:r>
            <a:r>
              <a:rPr lang="en-US" sz="2000" b="1" dirty="0" smtClean="0"/>
              <a:t>local mode </a:t>
            </a:r>
            <a:r>
              <a:rPr lang="en-US" sz="2000" dirty="0" smtClean="0"/>
              <a:t>the default is #cores</a:t>
            </a:r>
          </a:p>
          <a:p>
            <a:pPr lvl="1"/>
            <a:r>
              <a:rPr lang="en-US" sz="2000" dirty="0" smtClean="0"/>
              <a:t>In </a:t>
            </a:r>
            <a:r>
              <a:rPr lang="en-US" sz="2000" b="1" dirty="0" smtClean="0"/>
              <a:t>cluster mode </a:t>
            </a:r>
            <a:r>
              <a:rPr lang="en-US" sz="2000" dirty="0" smtClean="0"/>
              <a:t>the default is #total number of cores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spark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727" y="1118064"/>
            <a:ext cx="208597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939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18008"/>
          </a:xfrm>
        </p:spPr>
        <p:txBody>
          <a:bodyPr/>
          <a:lstStyle/>
          <a:p>
            <a:r>
              <a:rPr lang="en-US" dirty="0" smtClean="0"/>
              <a:t>Data Partitioning – single small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914401"/>
            <a:ext cx="5379333" cy="372035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Small </a:t>
            </a:r>
            <a:r>
              <a:rPr lang="en-US" sz="2400" dirty="0" smtClean="0">
                <a:sym typeface="Wingdings" panose="05000000000000000000" pitchFamily="2" charset="2"/>
              </a:rPr>
              <a:t>– less than 1 HDFS block</a:t>
            </a:r>
          </a:p>
          <a:p>
            <a:r>
              <a:rPr lang="en-US" sz="2400" dirty="0" smtClean="0">
                <a:sym typeface="Wingdings" panose="05000000000000000000" pitchFamily="2" charset="2"/>
              </a:rPr>
              <a:t>Partitions based in size</a:t>
            </a:r>
          </a:p>
          <a:p>
            <a:r>
              <a:rPr lang="en-US" sz="2400" dirty="0" smtClean="0">
                <a:sym typeface="Wingdings" panose="05000000000000000000" pitchFamily="2" charset="2"/>
              </a:rPr>
              <a:t>Optionally minimum can be specified</a:t>
            </a:r>
          </a:p>
          <a:p>
            <a:pPr marL="179388" lvl="1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	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textFile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(file,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minPartitions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r>
              <a:rPr lang="en-US" sz="2400" dirty="0" smtClean="0">
                <a:cs typeface="Courier New" panose="02070309020205020404" pitchFamily="49" charset="0"/>
                <a:sym typeface="Wingdings" panose="05000000000000000000" pitchFamily="2" charset="2"/>
              </a:rPr>
              <a:t>Default is 2</a:t>
            </a:r>
          </a:p>
          <a:p>
            <a:r>
              <a:rPr lang="en-US" sz="2400" dirty="0" smtClean="0">
                <a:cs typeface="Courier New" panose="02070309020205020404" pitchFamily="49" charset="0"/>
                <a:sym typeface="Wingdings" panose="05000000000000000000" pitchFamily="2" charset="2"/>
              </a:rPr>
              <a:t>More partitions  more parallelization</a:t>
            </a:r>
            <a:endParaRPr lang="en-US" sz="2400" dirty="0" smtClean="0"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spark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604" y="1371279"/>
            <a:ext cx="294322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453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18008"/>
          </a:xfrm>
        </p:spPr>
        <p:txBody>
          <a:bodyPr/>
          <a:lstStyle/>
          <a:p>
            <a:r>
              <a:rPr lang="en-US" dirty="0" smtClean="0"/>
              <a:t>Data Partitioning – single big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914401"/>
            <a:ext cx="8237956" cy="90412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big </a:t>
            </a:r>
            <a:r>
              <a:rPr lang="en-US" sz="2400" dirty="0" smtClean="0">
                <a:sym typeface="Wingdings" panose="05000000000000000000" pitchFamily="2" charset="2"/>
              </a:rPr>
              <a:t>– more than 1 HDFS block</a:t>
            </a:r>
          </a:p>
          <a:p>
            <a:r>
              <a:rPr lang="en-US" sz="2400" dirty="0" smtClean="0">
                <a:sym typeface="Wingdings" panose="05000000000000000000" pitchFamily="2" charset="2"/>
              </a:rPr>
              <a:t>Default – one block / one partition</a:t>
            </a:r>
            <a:endParaRPr lang="en-US" sz="2400" dirty="0" smtClean="0"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spark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13" y="1797469"/>
            <a:ext cx="5939087" cy="302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45260"/>
          </a:xfrm>
        </p:spPr>
        <p:txBody>
          <a:bodyPr/>
          <a:lstStyle/>
          <a:p>
            <a:r>
              <a:rPr lang="en-US" sz="2800" noProof="0" dirty="0" smtClean="0"/>
              <a:t>2. Spark Core Concepts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55" name="Inhaltsplatzhalter 5"/>
          <p:cNvSpPr>
            <a:spLocks noGrp="1"/>
          </p:cNvSpPr>
          <p:nvPr>
            <p:ph idx="1"/>
          </p:nvPr>
        </p:nvSpPr>
        <p:spPr>
          <a:xfrm>
            <a:off x="438150" y="1623450"/>
            <a:ext cx="8107456" cy="224930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de-DE" sz="4400" noProof="0" dirty="0" smtClean="0"/>
              <a:t>What is Apache Spark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de-DE" sz="4400" noProof="0" dirty="0" smtClean="0"/>
              <a:t>Basic Concepts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de-DE" sz="4400" noProof="0" dirty="0" smtClean="0"/>
              <a:t>The Spark Shell</a:t>
            </a:r>
            <a:endParaRPr lang="en-US" altLang="de-DE" sz="2800" noProof="0" dirty="0"/>
          </a:p>
        </p:txBody>
      </p:sp>
    </p:spTree>
    <p:extLst>
      <p:ext uri="{BB962C8B-B14F-4D97-AF65-F5344CB8AC3E}">
        <p14:creationId xmlns:p14="http://schemas.microsoft.com/office/powerpoint/2010/main" val="395028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18008"/>
          </a:xfrm>
        </p:spPr>
        <p:txBody>
          <a:bodyPr/>
          <a:lstStyle/>
          <a:p>
            <a:r>
              <a:rPr lang="en-US" dirty="0" smtClean="0"/>
              <a:t>Data Partitioning – multiple small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914401"/>
            <a:ext cx="5782432" cy="3883630"/>
          </a:xfrm>
        </p:spPr>
        <p:txBody>
          <a:bodyPr>
            <a:normAutofit/>
          </a:bodyPr>
          <a:lstStyle/>
          <a:p>
            <a:pPr marL="179388" lvl="1" indent="-179388">
              <a:spcBef>
                <a:spcPts val="600"/>
              </a:spcBef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textFile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(file,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minPartitions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)</a:t>
            </a:r>
          </a:p>
          <a:p>
            <a:r>
              <a:rPr lang="en-US" sz="2400" dirty="0" smtClean="0">
                <a:sym typeface="Wingdings" panose="05000000000000000000" pitchFamily="2" charset="2"/>
              </a:rPr>
              <a:t>Each file becomes (at least) one partition</a:t>
            </a:r>
          </a:p>
          <a:p>
            <a:r>
              <a:rPr lang="en-US" sz="2400" dirty="0" smtClean="0">
                <a:sym typeface="Wingdings" panose="05000000000000000000" pitchFamily="2" charset="2"/>
              </a:rPr>
              <a:t>File-based operations can be done per partition</a:t>
            </a:r>
          </a:p>
          <a:p>
            <a:r>
              <a:rPr lang="en-US" sz="2400" dirty="0" smtClean="0">
                <a:sym typeface="Wingdings" panose="05000000000000000000" pitchFamily="2" charset="2"/>
              </a:rPr>
              <a:t>For many small files treat them as a single key-value RDD</a:t>
            </a:r>
          </a:p>
          <a:p>
            <a:pPr lvl="1"/>
            <a:r>
              <a:rPr lang="en-US" sz="2200" dirty="0" smtClean="0">
                <a:sym typeface="Wingdings" panose="05000000000000000000" pitchFamily="2" charset="2"/>
              </a:rPr>
              <a:t>key = file name</a:t>
            </a:r>
          </a:p>
          <a:p>
            <a:pPr lvl="1"/>
            <a:r>
              <a:rPr lang="en-US" sz="2200" dirty="0" smtClean="0">
                <a:sym typeface="Wingdings" panose="05000000000000000000" pitchFamily="2" charset="2"/>
              </a:rPr>
              <a:t>value = file contents</a:t>
            </a:r>
          </a:p>
          <a:p>
            <a:pPr lvl="1"/>
            <a:r>
              <a:rPr lang="en-US" sz="2200" dirty="0" smtClean="0">
                <a:sym typeface="Wingdings" panose="05000000000000000000" pitchFamily="2" charset="2"/>
              </a:rPr>
              <a:t>can be partitioned in a custom way – see later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spark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139" y="1037689"/>
            <a:ext cx="2765813" cy="3707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822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18008"/>
          </a:xfrm>
        </p:spPr>
        <p:txBody>
          <a:bodyPr/>
          <a:lstStyle/>
          <a:p>
            <a:r>
              <a:rPr lang="en-US" dirty="0" smtClean="0"/>
              <a:t>Data Partitioning –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914401"/>
            <a:ext cx="8227682" cy="1150705"/>
          </a:xfrm>
        </p:spPr>
        <p:txBody>
          <a:bodyPr>
            <a:normAutofit/>
          </a:bodyPr>
          <a:lstStyle/>
          <a:p>
            <a:r>
              <a:rPr lang="en-US" sz="2000" dirty="0" smtClean="0">
                <a:sym typeface="Wingdings" panose="05000000000000000000" pitchFamily="2" charset="2"/>
              </a:rPr>
              <a:t>Most operations work on each element of an RDD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Few work on each partition – avoid element setup overhead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Functions per partitions take iterators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spark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53" y="2065105"/>
            <a:ext cx="7550236" cy="2024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80" y="4161034"/>
            <a:ext cx="7053980" cy="57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882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18008"/>
          </a:xfrm>
        </p:spPr>
        <p:txBody>
          <a:bodyPr/>
          <a:lstStyle/>
          <a:p>
            <a:r>
              <a:rPr lang="en-US" dirty="0" smtClean="0"/>
              <a:t>Data Partitioning for Key/Value RDDs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914401"/>
            <a:ext cx="5096481" cy="3567112"/>
          </a:xfrm>
        </p:spPr>
        <p:txBody>
          <a:bodyPr>
            <a:normAutofit/>
          </a:bodyPr>
          <a:lstStyle/>
          <a:p>
            <a:r>
              <a:rPr lang="en-US" sz="1800" dirty="0"/>
              <a:t>P</a:t>
            </a:r>
            <a:r>
              <a:rPr lang="en-US" sz="1800" dirty="0" smtClean="0"/>
              <a:t>artitioning is available for all RDDs of key/value pairs</a:t>
            </a:r>
          </a:p>
          <a:p>
            <a:r>
              <a:rPr lang="en-US" sz="1800" dirty="0" smtClean="0"/>
              <a:t>It causes the system to </a:t>
            </a:r>
            <a:r>
              <a:rPr lang="en-US" sz="1800" b="1" dirty="0" smtClean="0"/>
              <a:t>group elements </a:t>
            </a:r>
            <a:r>
              <a:rPr lang="en-US" sz="1800" dirty="0" smtClean="0"/>
              <a:t>based on a function of </a:t>
            </a:r>
            <a:r>
              <a:rPr lang="en-US" sz="1800" b="1" dirty="0" smtClean="0"/>
              <a:t>each key</a:t>
            </a:r>
            <a:r>
              <a:rPr lang="en-US" sz="1800" dirty="0" smtClean="0"/>
              <a:t>. </a:t>
            </a:r>
          </a:p>
          <a:p>
            <a:r>
              <a:rPr lang="en-US" sz="1800" dirty="0" smtClean="0"/>
              <a:t>Spark does not give explicit control of which worker node each key goes to but it lets the program </a:t>
            </a:r>
            <a:r>
              <a:rPr lang="en-US" sz="1800" b="1" dirty="0" smtClean="0"/>
              <a:t>ensure that a </a:t>
            </a:r>
            <a:r>
              <a:rPr lang="en-US" sz="1800" b="1" i="1" dirty="0" smtClean="0"/>
              <a:t>set </a:t>
            </a:r>
            <a:r>
              <a:rPr lang="en-US" sz="1800" b="1" dirty="0" smtClean="0"/>
              <a:t>of keys </a:t>
            </a:r>
            <a:r>
              <a:rPr lang="en-US" sz="1800" dirty="0" smtClean="0"/>
              <a:t>will appear together on the same node </a:t>
            </a:r>
            <a:r>
              <a:rPr lang="en-US" sz="1800" b="1" i="1" dirty="0" smtClean="0"/>
              <a:t>somewhere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For example, you might choose to hash-partition an RDD into 100 partitions so that keys that have the same hash value modulo 100 appear on the same node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spark</a:t>
            </a:r>
            <a:endParaRPr lang="en-US" dirty="0"/>
          </a:p>
        </p:txBody>
      </p:sp>
      <p:pic>
        <p:nvPicPr>
          <p:cNvPr id="3074" name="Picture 2" descr="https://sandeepknol.files.wordpress.com/2015/06/p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585" y="914401"/>
            <a:ext cx="3286498" cy="199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82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930928"/>
            <a:ext cx="8243888" cy="3755372"/>
          </a:xfrm>
        </p:spPr>
        <p:txBody>
          <a:bodyPr>
            <a:normAutofit fontScale="47500" lnSpcReduction="20000"/>
          </a:bodyPr>
          <a:lstStyle/>
          <a:p>
            <a:r>
              <a:rPr lang="en-US" sz="4200" dirty="0" smtClean="0"/>
              <a:t>Example (works but it is not efficient)</a:t>
            </a:r>
          </a:p>
          <a:p>
            <a:pPr marL="400050" lvl="1" indent="0">
              <a:buNone/>
            </a:pPr>
            <a:r>
              <a:rPr lang="en-US" sz="25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Initialization code; we load the user info from a Hadoop </a:t>
            </a:r>
            <a:r>
              <a:rPr lang="en-US" sz="25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SequenceFile</a:t>
            </a:r>
            <a:r>
              <a:rPr lang="en-US" sz="25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on HDFS.</a:t>
            </a:r>
          </a:p>
          <a:p>
            <a:pPr marL="400050" lvl="1" indent="0">
              <a:buNone/>
            </a:pPr>
            <a:r>
              <a:rPr lang="en-US" sz="25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This distributes elements of </a:t>
            </a:r>
            <a:r>
              <a:rPr lang="en-US" sz="25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userData</a:t>
            </a:r>
            <a:r>
              <a:rPr lang="en-US" sz="25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by the HDFS block where they are found,</a:t>
            </a:r>
          </a:p>
          <a:p>
            <a:pPr marL="400050" lvl="1" indent="0">
              <a:buNone/>
            </a:pPr>
            <a:r>
              <a:rPr lang="en-US" sz="25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and doesn't provide Spark with any way of knowing in which partition a</a:t>
            </a:r>
          </a:p>
          <a:p>
            <a:pPr marL="400050" lvl="1" indent="0">
              <a:buNone/>
            </a:pPr>
            <a:r>
              <a:rPr lang="en-US" sz="25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particular </a:t>
            </a:r>
            <a:r>
              <a:rPr lang="en-US" sz="25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25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is located.</a:t>
            </a:r>
          </a:p>
          <a:p>
            <a:pPr marL="400050" lvl="1" indent="0">
              <a:buNone/>
            </a:pPr>
            <a:endParaRPr lang="en-US" sz="2500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sz="25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US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en-US" sz="25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SparkContext</a:t>
            </a:r>
            <a:r>
              <a:rPr lang="en-US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(...)</a:t>
            </a:r>
          </a:p>
          <a:p>
            <a:pPr marL="400050" lvl="1" indent="0">
              <a:buNone/>
            </a:pPr>
            <a:r>
              <a:rPr lang="en-US" sz="25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userData</a:t>
            </a:r>
            <a:r>
              <a:rPr lang="en-US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sc.sequenceFile</a:t>
            </a:r>
            <a:r>
              <a:rPr lang="en-US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5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5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UserInfo</a:t>
            </a:r>
            <a:r>
              <a:rPr lang="en-US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]("</a:t>
            </a:r>
            <a:r>
              <a:rPr lang="en-US" sz="2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US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://...").persist()</a:t>
            </a:r>
          </a:p>
          <a:p>
            <a:pPr marL="400050" lvl="1" indent="0">
              <a:buNone/>
            </a:pPr>
            <a:endParaRPr lang="en-US" sz="2500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sz="25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Function called periodically to process a </a:t>
            </a:r>
            <a:r>
              <a:rPr lang="en-US" sz="25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</a:t>
            </a:r>
            <a:r>
              <a:rPr lang="en-US" sz="25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of events in the past 5 minutes;</a:t>
            </a:r>
          </a:p>
          <a:p>
            <a:pPr marL="400050" lvl="1" indent="0">
              <a:buNone/>
            </a:pPr>
            <a:r>
              <a:rPr lang="en-US" sz="25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we assume that this is a </a:t>
            </a:r>
            <a:r>
              <a:rPr lang="en-US" sz="25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SequenceFile</a:t>
            </a:r>
            <a:r>
              <a:rPr lang="en-US" sz="25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containing (</a:t>
            </a:r>
            <a:r>
              <a:rPr lang="en-US" sz="25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25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5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LinkInfo</a:t>
            </a:r>
            <a:r>
              <a:rPr lang="en-US" sz="25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pairs.</a:t>
            </a:r>
          </a:p>
          <a:p>
            <a:pPr marL="400050" lvl="1" indent="0">
              <a:buNone/>
            </a:pPr>
            <a:r>
              <a:rPr lang="en-US" sz="25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processNewLogs</a:t>
            </a:r>
            <a:r>
              <a:rPr lang="en-US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logFileName</a:t>
            </a:r>
            <a:r>
              <a:rPr lang="en-US" sz="2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  <a:r>
              <a:rPr lang="en-US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800100" lvl="2" indent="0">
              <a:buNone/>
            </a:pPr>
            <a:r>
              <a:rPr lang="en-US" sz="25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events </a:t>
            </a:r>
            <a:r>
              <a:rPr lang="en-US" sz="2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sc.sequenceFile</a:t>
            </a:r>
            <a:r>
              <a:rPr lang="en-US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5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5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LinkInfo</a:t>
            </a:r>
            <a:r>
              <a:rPr lang="en-US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](</a:t>
            </a:r>
            <a:r>
              <a:rPr lang="en-US" sz="2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logFileName</a:t>
            </a:r>
            <a:r>
              <a:rPr lang="en-US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800100" lvl="2" indent="0">
              <a:buNone/>
            </a:pPr>
            <a:r>
              <a:rPr lang="en-US" sz="25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5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joined = </a:t>
            </a:r>
            <a:r>
              <a:rPr lang="en-US" sz="25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userData.join</a:t>
            </a:r>
            <a:r>
              <a:rPr lang="en-US" sz="25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(events)</a:t>
            </a:r>
            <a:r>
              <a:rPr lang="en-US" sz="2500" i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5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RDD of (</a:t>
            </a:r>
            <a:r>
              <a:rPr lang="en-US" sz="25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25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US" sz="25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UserInfo</a:t>
            </a:r>
            <a:r>
              <a:rPr lang="en-US" sz="25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5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LinkInfo</a:t>
            </a:r>
            <a:r>
              <a:rPr lang="en-US" sz="25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 pairs</a:t>
            </a:r>
          </a:p>
          <a:p>
            <a:pPr marL="800100" lvl="2" indent="0">
              <a:buNone/>
            </a:pPr>
            <a:r>
              <a:rPr lang="en-US" sz="25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offTopicVisits</a:t>
            </a:r>
            <a:r>
              <a:rPr lang="en-US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joined.filter</a:t>
            </a:r>
            <a:r>
              <a:rPr lang="en-US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1257300" lvl="3" indent="0">
              <a:buNone/>
            </a:pPr>
            <a:r>
              <a:rPr lang="en-US" sz="2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case </a:t>
            </a:r>
            <a:r>
              <a:rPr lang="en-US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US" sz="2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userInfo</a:t>
            </a:r>
            <a:r>
              <a:rPr lang="en-US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linkInfo</a:t>
            </a:r>
            <a:r>
              <a:rPr lang="en-US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lang="en-US" sz="25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sz="25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Expand the tuple into its components</a:t>
            </a:r>
          </a:p>
          <a:p>
            <a:pPr marL="1257300" lvl="3" indent="0">
              <a:buNone/>
            </a:pPr>
            <a:r>
              <a:rPr lang="en-US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800100" lvl="2" indent="0">
              <a:buNone/>
            </a:pPr>
            <a:r>
              <a:rPr lang="en-US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}.count()</a:t>
            </a:r>
          </a:p>
          <a:p>
            <a:pPr marL="800100" lvl="2" indent="0">
              <a:buNone/>
            </a:pPr>
            <a:r>
              <a:rPr lang="en-US" sz="2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("Number of visits to non-subscribed topics: " + </a:t>
            </a:r>
            <a:r>
              <a:rPr lang="en-US" sz="2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offTopicVisits</a:t>
            </a:r>
            <a:r>
              <a:rPr lang="en-US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n-US" sz="2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4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904034"/>
            <a:ext cx="5298187" cy="384950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Why is not efficient?</a:t>
            </a:r>
          </a:p>
          <a:p>
            <a:r>
              <a:rPr lang="en-US" sz="2000" dirty="0" smtClean="0"/>
              <a:t>The join() operation is called each time </a:t>
            </a:r>
            <a:r>
              <a:rPr lang="en-US" sz="2000" b="1" dirty="0" err="1" smtClean="0"/>
              <a:t>processNewLogs</a:t>
            </a:r>
            <a:r>
              <a:rPr lang="en-US" sz="2000" dirty="0" smtClean="0"/>
              <a:t>() is invoked.</a:t>
            </a:r>
          </a:p>
          <a:p>
            <a:r>
              <a:rPr lang="en-US" sz="2000" dirty="0" smtClean="0"/>
              <a:t>It does not know anything about how the keys are partitioned in the datasets, </a:t>
            </a:r>
            <a:r>
              <a:rPr lang="en-US" sz="2000" dirty="0"/>
              <a:t>so the </a:t>
            </a:r>
            <a:r>
              <a:rPr lang="en-US" sz="2000" b="1" dirty="0" err="1"/>
              <a:t>userData</a:t>
            </a:r>
            <a:r>
              <a:rPr lang="en-US" sz="2000" dirty="0"/>
              <a:t> table is hashed and shuffled across the network on every call, even though it doesn’t </a:t>
            </a:r>
            <a:r>
              <a:rPr lang="en-US" sz="2000" dirty="0" smtClean="0"/>
              <a:t>change.</a:t>
            </a:r>
            <a:endParaRPr lang="en-US" sz="2000" dirty="0"/>
          </a:p>
          <a:p>
            <a:r>
              <a:rPr lang="en-US" sz="2000" dirty="0" smtClean="0"/>
              <a:t>Because we expect the </a:t>
            </a:r>
            <a:r>
              <a:rPr lang="en-US" sz="2000" b="1" dirty="0" err="1" smtClean="0"/>
              <a:t>userData</a:t>
            </a:r>
            <a:r>
              <a:rPr lang="en-US" sz="2000" dirty="0" smtClean="0"/>
              <a:t> table to be much larger than the small </a:t>
            </a:r>
            <a:r>
              <a:rPr lang="en-US" sz="2000" b="1" dirty="0" smtClean="0"/>
              <a:t>log of events </a:t>
            </a:r>
            <a:r>
              <a:rPr lang="en-US" sz="2000" dirty="0" smtClean="0"/>
              <a:t>seen every five minutes, this wastes a lot of work: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spark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534" y="991720"/>
            <a:ext cx="3558907" cy="2470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344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807" y="878481"/>
            <a:ext cx="3434680" cy="2505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Partitioning -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260" y="878481"/>
            <a:ext cx="7227793" cy="3854884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1600" dirty="0" smtClean="0"/>
              <a:t>Use 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org.apache.spark.HashPartitioner</a:t>
            </a:r>
            <a:r>
              <a:rPr lang="en-US" sz="1600" dirty="0" smtClean="0"/>
              <a:t> with </a:t>
            </a:r>
          </a:p>
          <a:p>
            <a:pPr marL="179388" lvl="1" indent="0">
              <a:buNone/>
            </a:pPr>
            <a:r>
              <a:rPr lang="en-US" sz="1600" dirty="0" smtClean="0"/>
              <a:t>the </a:t>
            </a:r>
            <a:r>
              <a:rPr lang="en-US" sz="1600" b="1" dirty="0" smtClean="0"/>
              <a:t>transformation</a:t>
            </a:r>
            <a:r>
              <a:rPr lang="en-US" sz="1600" dirty="0" smtClean="0"/>
              <a:t>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partitionBy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dirty="0" smtClean="0"/>
              <a:t>:</a:t>
            </a:r>
          </a:p>
          <a:p>
            <a:pPr marL="179388" lvl="1" indent="0"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9388" lvl="1" indent="0"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SparkContext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(...)</a:t>
            </a:r>
          </a:p>
          <a:p>
            <a:pPr marL="179388" lvl="1" indent="0"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userData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sc.sequenceFile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UserInfo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]("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://...")</a:t>
            </a:r>
          </a:p>
          <a:p>
            <a:pPr marL="542925" lvl="4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partitionBy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HashPartitioner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(100)) </a:t>
            </a:r>
          </a:p>
          <a:p>
            <a:pPr marL="542925" lvl="4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//Create 100 partitions</a:t>
            </a:r>
          </a:p>
          <a:p>
            <a:pPr marL="542925" lvl="4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.persist()</a:t>
            </a:r>
          </a:p>
          <a:p>
            <a:pPr marL="542925" lvl="4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 smtClean="0"/>
              <a:t>Because we called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partitionBy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dirty="0" smtClean="0"/>
              <a:t>when building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userData</a:t>
            </a:r>
            <a:r>
              <a:rPr lang="en-US" sz="1600" dirty="0" smtClean="0"/>
              <a:t>, Spark will now know that it is hash-partitioned, and calls to join() on it will take advantage of this information. When we call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user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Data.join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(events)</a:t>
            </a:r>
            <a:r>
              <a:rPr lang="en-US" sz="1600" dirty="0" smtClean="0"/>
              <a:t>, Spark will shuffle only the events RDD, sending events with each particular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600" dirty="0" smtClean="0"/>
              <a:t> to the machine that contains the corresponding hash partition of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userData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1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18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Partitioning -- Solution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spark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337" y="858691"/>
            <a:ext cx="3257575" cy="2376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4130" y="858691"/>
            <a:ext cx="5732207" cy="3854884"/>
          </a:xfrm>
        </p:spPr>
        <p:txBody>
          <a:bodyPr>
            <a:noAutofit/>
          </a:bodyPr>
          <a:lstStyle/>
          <a:p>
            <a:pPr marL="285750" indent="-285750">
              <a:spcBef>
                <a:spcPct val="20000"/>
              </a:spcBef>
            </a:pPr>
            <a:r>
              <a:rPr lang="en-US" sz="1800" dirty="0" smtClean="0"/>
              <a:t>It is important to </a:t>
            </a:r>
            <a:r>
              <a:rPr lang="en-US" sz="1800" b="1" dirty="0" smtClean="0"/>
              <a:t>persist</a:t>
            </a:r>
            <a:r>
              <a:rPr lang="en-US" sz="1800" dirty="0" smtClean="0"/>
              <a:t>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userData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smtClean="0"/>
              <a:t>otherwise subsequent uses of the RDD will result in </a:t>
            </a:r>
            <a:r>
              <a:rPr lang="en-US" sz="1800" b="1" dirty="0" smtClean="0"/>
              <a:t>complete lineage revaluation</a:t>
            </a:r>
            <a:r>
              <a:rPr lang="en-US" sz="1800" dirty="0" smtClean="0"/>
              <a:t>, repeated partitioning and </a:t>
            </a:r>
            <a:r>
              <a:rPr lang="en-US" sz="1800" b="1" dirty="0" smtClean="0"/>
              <a:t>shuffling</a:t>
            </a:r>
            <a:r>
              <a:rPr lang="en-US" sz="1800" dirty="0" smtClean="0"/>
              <a:t> data across the network</a:t>
            </a:r>
          </a:p>
          <a:p>
            <a:pPr marL="285750" indent="-285750">
              <a:spcBef>
                <a:spcPct val="20000"/>
              </a:spcBef>
            </a:pPr>
            <a:r>
              <a:rPr lang="en-US" sz="1800" dirty="0" smtClean="0"/>
              <a:t>The </a:t>
            </a:r>
            <a:r>
              <a:rPr lang="en-US" sz="1800" b="1" dirty="0" smtClean="0"/>
              <a:t>number of partitions </a:t>
            </a:r>
            <a:r>
              <a:rPr lang="en-US" sz="1800" dirty="0" smtClean="0"/>
              <a:t>control how many parallel </a:t>
            </a:r>
            <a:r>
              <a:rPr lang="en-US" sz="1800" b="1" dirty="0" smtClean="0"/>
              <a:t>tasks</a:t>
            </a:r>
            <a:r>
              <a:rPr lang="en-US" sz="1800" dirty="0" smtClean="0"/>
              <a:t> will be performed on the RDD (e.g. joins)</a:t>
            </a:r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sz="1800" dirty="0" smtClean="0">
                <a:sym typeface="Wingdings" panose="05000000000000000000" pitchFamily="2" charset="2"/>
              </a:rPr>
              <a:t>at least as large of the number of cores in the cluster</a:t>
            </a:r>
          </a:p>
          <a:p>
            <a:pPr marL="742950" lvl="1" indent="-285750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sz="1800" dirty="0" smtClean="0">
                <a:sym typeface="Wingdings" panose="05000000000000000000" pitchFamily="2" charset="2"/>
              </a:rPr>
              <a:t>or even slightly more</a:t>
            </a:r>
            <a:endParaRPr lang="en-US" sz="1800" dirty="0" smtClean="0"/>
          </a:p>
          <a:p>
            <a:pPr marL="285750" indent="-285750">
              <a:spcBef>
                <a:spcPct val="20000"/>
              </a:spcBef>
            </a:pPr>
            <a:r>
              <a:rPr lang="en-US" sz="1800" dirty="0" smtClean="0"/>
              <a:t>It’s possible use </a:t>
            </a:r>
            <a:r>
              <a:rPr lang="en-US" sz="1800" b="1" dirty="0" smtClean="0"/>
              <a:t>others</a:t>
            </a:r>
            <a:r>
              <a:rPr lang="en-US" sz="1800" dirty="0" smtClean="0"/>
              <a:t> (</a:t>
            </a:r>
            <a:r>
              <a:rPr lang="en-US" sz="1800" dirty="0" err="1" smtClean="0"/>
              <a:t>RangePartitioner</a:t>
            </a:r>
            <a:r>
              <a:rPr lang="en-US" sz="1800" dirty="0" smtClean="0"/>
              <a:t>) or  implement our own </a:t>
            </a:r>
            <a:r>
              <a:rPr lang="en-US" sz="1800" dirty="0" err="1" smtClean="0"/>
              <a:t>partitioner</a:t>
            </a:r>
            <a:r>
              <a:rPr lang="en-US" sz="1800" dirty="0" smtClean="0"/>
              <a:t> from </a:t>
            </a:r>
            <a:r>
              <a:rPr lang="en-US" sz="1800" dirty="0" err="1" smtClean="0"/>
              <a:t>org.apache.spark.Partitioner</a:t>
            </a:r>
            <a:endParaRPr lang="en-US" sz="1800" dirty="0" smtClean="0"/>
          </a:p>
          <a:p>
            <a:pPr marL="285750" indent="-285750">
              <a:spcBef>
                <a:spcPct val="20000"/>
              </a:spcBef>
            </a:pPr>
            <a:endParaRPr lang="en-US" sz="1800" dirty="0" smtClean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056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Define the RDD Data </a:t>
            </a:r>
            <a:r>
              <a:rPr lang="en-US" dirty="0" err="1" smtClean="0"/>
              <a:t>Partitioner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72123"/>
            <a:ext cx="9144000" cy="3190595"/>
          </a:xfrm>
        </p:spPr>
        <p:txBody>
          <a:bodyPr>
            <a:noAutofit/>
          </a:bodyPr>
          <a:lstStyle/>
          <a:p>
            <a:pPr marL="219075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pairs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sc.parallelize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((1, 1), (2, 2), (3, 3)))</a:t>
            </a:r>
          </a:p>
          <a:p>
            <a:pPr marL="219075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pairs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spark.RDD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ParallelCollectionRDD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[0] at parallelize at &lt;console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&gt;: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  <a:p>
            <a:pPr marL="219075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pairs.partitioner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19075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res0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Option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spark.Partitioner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None</a:t>
            </a:r>
          </a:p>
          <a:p>
            <a:pPr marL="219075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org.apache.spark.HashPartitioner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19075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org.apache.spark.HashPartitioner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19075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partitioned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pairs.partitionBy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HashPartitioner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(2)).persist()</a:t>
            </a:r>
          </a:p>
          <a:p>
            <a:pPr marL="219075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partitioned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spark.RDD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[(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)]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ShuffledRDD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 at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partitionBy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at &lt;console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&gt;: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  <a:p>
            <a:pPr marL="219075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scala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partitioned.partitioner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19075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res1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Option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spark.Partitioner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Some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spark.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HashPartitioner@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5147788d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28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RDD Data Partitioning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spark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gray">
          <a:xfrm>
            <a:off x="312622" y="867335"/>
            <a:ext cx="8629671" cy="385258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9388" indent="-179388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0975" algn="l" defTabSz="6858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177800" algn="l" defTabSz="6858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80975" algn="l" defTabSz="6858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lvl="2" indent="-179388">
              <a:spcBef>
                <a:spcPts val="600"/>
              </a:spcBef>
            </a:pPr>
            <a:r>
              <a:rPr lang="en-US" sz="1400" b="1" dirty="0" smtClean="0">
                <a:cs typeface="ＭＳ Ｐゴシック" charset="0"/>
              </a:rPr>
              <a:t>Operations </a:t>
            </a:r>
            <a:r>
              <a:rPr lang="en-US" sz="1400" b="1" dirty="0">
                <a:cs typeface="ＭＳ Ｐゴシック" charset="0"/>
              </a:rPr>
              <a:t>That Benefit from </a:t>
            </a:r>
            <a:r>
              <a:rPr lang="en-US" sz="1400" b="1" dirty="0" smtClean="0">
                <a:cs typeface="ＭＳ Ｐゴシック" charset="0"/>
              </a:rPr>
              <a:t>Partitioning</a:t>
            </a:r>
          </a:p>
          <a:p>
            <a:pPr lvl="1"/>
            <a:r>
              <a:rPr lang="en-US" sz="1400" b="1" dirty="0" smtClean="0"/>
              <a:t>One RDD</a:t>
            </a:r>
            <a:r>
              <a:rPr lang="en-US" sz="1400" dirty="0"/>
              <a:t>: All the values for each key to be computed locally on a single machine, requiring only the final, locally reduced value to be sent from each worker node back to the master</a:t>
            </a:r>
          </a:p>
          <a:p>
            <a:pPr lvl="2"/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groupByKey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reduceByKey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(), lookup()</a:t>
            </a:r>
            <a:endParaRPr lang="en-US" sz="1400" dirty="0"/>
          </a:p>
          <a:p>
            <a:pPr lvl="1"/>
            <a:r>
              <a:rPr lang="en-US" sz="1400" b="1" dirty="0" smtClean="0"/>
              <a:t>Two RDD</a:t>
            </a:r>
            <a:r>
              <a:rPr lang="en-US" sz="1400" dirty="0"/>
              <a:t>: </a:t>
            </a:r>
            <a:r>
              <a:rPr lang="en-US" sz="1400" dirty="0" smtClean="0"/>
              <a:t>-At </a:t>
            </a:r>
            <a:r>
              <a:rPr lang="en-US" sz="1400" dirty="0"/>
              <a:t>least one of the RDDs will not be shuffled. </a:t>
            </a:r>
            <a:r>
              <a:rPr lang="en-US" sz="1400" dirty="0" smtClean="0"/>
              <a:t>-If </a:t>
            </a:r>
            <a:r>
              <a:rPr lang="en-US" sz="1400" dirty="0"/>
              <a:t>both have the same </a:t>
            </a:r>
            <a:r>
              <a:rPr lang="en-US" sz="1400" dirty="0" err="1"/>
              <a:t>partitioner</a:t>
            </a:r>
            <a:r>
              <a:rPr lang="en-US" sz="1400" dirty="0"/>
              <a:t> and cached on the same server (</a:t>
            </a:r>
            <a:r>
              <a:rPr lang="en-US" sz="1400" dirty="0" err="1"/>
              <a:t>eg</a:t>
            </a:r>
            <a:r>
              <a:rPr lang="en-US" sz="1400" dirty="0"/>
              <a:t>. One was created from other using </a:t>
            </a:r>
            <a:r>
              <a:rPr lang="en-US" sz="1400" dirty="0" err="1"/>
              <a:t>mapValues</a:t>
            </a:r>
            <a:r>
              <a:rPr lang="en-US" sz="1400" dirty="0"/>
              <a:t>) then no shuffling will occur.</a:t>
            </a:r>
          </a:p>
          <a:p>
            <a:pPr lvl="2"/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cogroup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(), join(),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leftOuterJoin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rightOuterJoin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360363" lvl="2" indent="0">
              <a:buNone/>
            </a:pP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smtClean="0">
                <a:cs typeface="ＭＳ Ｐゴシック" charset="0"/>
              </a:rPr>
              <a:t>Operations </a:t>
            </a:r>
            <a:r>
              <a:rPr lang="en-US" b="1" dirty="0">
                <a:cs typeface="ＭＳ Ｐゴシック" charset="0"/>
              </a:rPr>
              <a:t>That Affect Partitioning</a:t>
            </a:r>
          </a:p>
          <a:p>
            <a:pPr lvl="1"/>
            <a:r>
              <a:rPr lang="en-US" sz="1400" dirty="0"/>
              <a:t>if you call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map() </a:t>
            </a:r>
            <a:r>
              <a:rPr lang="en-US" sz="1400" dirty="0"/>
              <a:t>on a hash-partitioned RDD of key/value pairs, the function passed 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map() </a:t>
            </a:r>
            <a:r>
              <a:rPr lang="en-US" sz="1400" dirty="0"/>
              <a:t>can in theory change the key of each element, so the result will not have a </a:t>
            </a:r>
            <a:r>
              <a:rPr lang="en-US" sz="1400" dirty="0" err="1"/>
              <a:t>partitioner</a:t>
            </a:r>
            <a:endParaRPr lang="en-US" sz="1400" dirty="0"/>
          </a:p>
          <a:p>
            <a:pPr lvl="1"/>
            <a:r>
              <a:rPr lang="en-US" sz="1400" dirty="0" smtClean="0"/>
              <a:t>Therefore, operations </a:t>
            </a:r>
            <a:r>
              <a:rPr lang="en-US" sz="1400" dirty="0"/>
              <a:t>that result in a </a:t>
            </a:r>
            <a:r>
              <a:rPr lang="en-US" sz="1400" dirty="0" err="1"/>
              <a:t>partitioner</a:t>
            </a:r>
            <a:r>
              <a:rPr lang="en-US" sz="1400" dirty="0"/>
              <a:t> being set on the output RDD:</a:t>
            </a:r>
          </a:p>
          <a:p>
            <a:pPr lvl="2"/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cogroup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(), join(),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leftOuterJoin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rightOuterJoin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groupByKey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reduceByKey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partitionBy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(), sort()</a:t>
            </a:r>
          </a:p>
          <a:p>
            <a:pPr lvl="1"/>
            <a:r>
              <a:rPr lang="en-US" sz="1400" dirty="0" smtClean="0">
                <a:cs typeface="Courier New" panose="02070309020205020404" pitchFamily="49" charset="0"/>
              </a:rPr>
              <a:t>If </a:t>
            </a:r>
            <a:r>
              <a:rPr lang="en-US" sz="1400" dirty="0">
                <a:cs typeface="Courier New" panose="02070309020205020404" pitchFamily="49" charset="0"/>
              </a:rPr>
              <a:t>the parent RDD has a </a:t>
            </a:r>
            <a:r>
              <a:rPr lang="en-US" sz="1400" dirty="0" err="1">
                <a:cs typeface="Courier New" panose="02070309020205020404" pitchFamily="49" charset="0"/>
              </a:rPr>
              <a:t>partitioner</a:t>
            </a:r>
            <a:r>
              <a:rPr lang="en-US" sz="1400" dirty="0">
                <a:cs typeface="Courier New" panose="02070309020205020404" pitchFamily="49" charset="0"/>
              </a:rPr>
              <a:t>: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mapValues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flatMapValues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(),filter()</a:t>
            </a:r>
          </a:p>
          <a:p>
            <a:pPr marL="179388" lvl="2" indent="-179388">
              <a:spcBef>
                <a:spcPts val="600"/>
              </a:spcBef>
            </a:pPr>
            <a:endParaRPr lang="en-US" dirty="0">
              <a:cs typeface="ＭＳ Ｐゴシック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77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RDD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833152"/>
            <a:ext cx="8243888" cy="336232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Spark provides several descriptive statistics operations on RDDs containing numeric data</a:t>
            </a:r>
          </a:p>
          <a:p>
            <a:r>
              <a:rPr lang="en-US" sz="1800" dirty="0" smtClean="0"/>
              <a:t>The descriptive statistics are all computed in a single pass over the data and returned as a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StatsCounter</a:t>
            </a:r>
            <a:r>
              <a:rPr lang="en-US" sz="1800" dirty="0" smtClean="0"/>
              <a:t> object by calling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stats()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2043325"/>
            <a:ext cx="333268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73606" y="2043325"/>
            <a:ext cx="51098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GB" sz="12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remove </a:t>
            </a:r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outliers since those may have misreported locations</a:t>
            </a:r>
          </a:p>
          <a:p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// first we need to take our RDD of strings and turn it into doubles</a:t>
            </a:r>
            <a:r>
              <a:rPr lang="en-GB" sz="12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endParaRPr lang="en-GB" sz="12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distanceDouble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distance.map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		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string.toDouble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stats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distanceDoubles.stats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stddev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stats.stdev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mean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stats.mean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reasonableDistances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distanceDoubles.filter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(x 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math.abs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(x-mean) &lt; 3 *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stddev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reasonableDistance.collect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668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45260"/>
          </a:xfrm>
        </p:spPr>
        <p:txBody>
          <a:bodyPr/>
          <a:lstStyle/>
          <a:p>
            <a:r>
              <a:rPr lang="en-US" sz="2800" noProof="0" dirty="0" smtClean="0"/>
              <a:t>Exercise 0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55" name="Inhaltsplatzhalter 5"/>
          <p:cNvSpPr>
            <a:spLocks noGrp="1"/>
          </p:cNvSpPr>
          <p:nvPr>
            <p:ph idx="1"/>
          </p:nvPr>
        </p:nvSpPr>
        <p:spPr>
          <a:xfrm>
            <a:off x="444503" y="1341062"/>
            <a:ext cx="4954491" cy="20139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3200" b="0" noProof="0" dirty="0" smtClean="0"/>
              <a:t>Prepare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176249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45260"/>
          </a:xfrm>
        </p:spPr>
        <p:txBody>
          <a:bodyPr/>
          <a:lstStyle/>
          <a:p>
            <a:r>
              <a:rPr lang="en-US" sz="2800" noProof="0" dirty="0" smtClean="0"/>
              <a:t>Exercises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55" name="Inhaltsplatzhalter 5"/>
          <p:cNvSpPr>
            <a:spLocks noGrp="1"/>
          </p:cNvSpPr>
          <p:nvPr>
            <p:ph idx="1"/>
          </p:nvPr>
        </p:nvSpPr>
        <p:spPr>
          <a:xfrm>
            <a:off x="444503" y="1341062"/>
            <a:ext cx="7933015" cy="20139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3200" b="1" noProof="0" dirty="0" smtClean="0"/>
              <a:t>Exercise 8</a:t>
            </a:r>
            <a:r>
              <a:rPr lang="en-US" sz="3200" dirty="0" smtClean="0"/>
              <a:t> Transformations per partition</a:t>
            </a:r>
            <a:endParaRPr lang="en-US" sz="3200" b="0" noProof="0" dirty="0" smtClean="0"/>
          </a:p>
        </p:txBody>
      </p:sp>
    </p:spTree>
    <p:extLst>
      <p:ext uri="{BB962C8B-B14F-4D97-AF65-F5344CB8AC3E}">
        <p14:creationId xmlns:p14="http://schemas.microsoft.com/office/powerpoint/2010/main" val="373588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942975" y="1941508"/>
            <a:ext cx="5265737" cy="615553"/>
          </a:xfrm>
        </p:spPr>
        <p:txBody>
          <a:bodyPr/>
          <a:lstStyle/>
          <a:p>
            <a:r>
              <a:rPr lang="en-US" noProof="0" dirty="0" smtClean="0"/>
              <a:t>4. Spark Architecture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185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Runtime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052" y="877137"/>
            <a:ext cx="8090511" cy="196880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Master/slave architecture</a:t>
            </a:r>
          </a:p>
          <a:p>
            <a:r>
              <a:rPr lang="en-US" sz="2000" dirty="0" smtClean="0"/>
              <a:t>Central coordinator driver (own java process)</a:t>
            </a:r>
          </a:p>
          <a:p>
            <a:r>
              <a:rPr lang="en-US" sz="2000" dirty="0" smtClean="0"/>
              <a:t>Daemons on workers called executor (own java process)</a:t>
            </a:r>
          </a:p>
          <a:p>
            <a:r>
              <a:rPr lang="en-US" sz="2000" dirty="0" smtClean="0"/>
              <a:t>Driver + executors =  Spark application</a:t>
            </a:r>
          </a:p>
          <a:p>
            <a:r>
              <a:rPr lang="en-US" sz="2000" dirty="0" smtClean="0"/>
              <a:t>Application is launched using a cluster manager</a:t>
            </a:r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85" y="1941816"/>
            <a:ext cx="7675448" cy="28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8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45260"/>
          </a:xfrm>
        </p:spPr>
        <p:txBody>
          <a:bodyPr/>
          <a:lstStyle/>
          <a:p>
            <a:r>
              <a:rPr lang="en-US" dirty="0" smtClean="0"/>
              <a:t>Spark Standalone Cluster -- Daemons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052" y="877136"/>
            <a:ext cx="8090511" cy="206127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Spark Master</a:t>
            </a:r>
          </a:p>
          <a:p>
            <a:pPr lvl="1"/>
            <a:r>
              <a:rPr lang="en-US" sz="1800" dirty="0" smtClean="0"/>
              <a:t>One per cluster</a:t>
            </a:r>
          </a:p>
          <a:p>
            <a:pPr lvl="1"/>
            <a:r>
              <a:rPr lang="en-US" sz="1800" dirty="0" smtClean="0"/>
              <a:t>Manages applications, distributes tasks to Spark Workers</a:t>
            </a:r>
          </a:p>
          <a:p>
            <a:r>
              <a:rPr lang="en-US" sz="2000" dirty="0" smtClean="0"/>
              <a:t>Spark Worker</a:t>
            </a:r>
          </a:p>
          <a:p>
            <a:pPr lvl="1"/>
            <a:r>
              <a:rPr lang="en-US" sz="1800" dirty="0" smtClean="0"/>
              <a:t>One per worker node</a:t>
            </a:r>
          </a:p>
          <a:p>
            <a:pPr lvl="1"/>
            <a:r>
              <a:rPr lang="en-US" sz="1800" dirty="0" smtClean="0"/>
              <a:t>Starts monitors Executors for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58" y="2065106"/>
            <a:ext cx="7139050" cy="266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6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Launching a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64" y="904034"/>
            <a:ext cx="8546818" cy="3661242"/>
          </a:xfrm>
        </p:spPr>
        <p:txBody>
          <a:bodyPr>
            <a:noAutofit/>
          </a:bodyPr>
          <a:lstStyle/>
          <a:p>
            <a:r>
              <a:rPr lang="en-US" sz="1600" dirty="0" smtClean="0"/>
              <a:t>Single script </a:t>
            </a:r>
            <a:r>
              <a:rPr lang="en-US" sz="1600" b="1" dirty="0" smtClean="0"/>
              <a:t>spark-submit </a:t>
            </a:r>
            <a:r>
              <a:rPr lang="en-US" sz="1600" dirty="0" smtClean="0"/>
              <a:t>with options to connect to clusters and control resources</a:t>
            </a:r>
            <a:endParaRPr lang="en-US" sz="1600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The user submits an application using </a:t>
            </a:r>
            <a:r>
              <a:rPr lang="en-US" sz="1600" b="1" dirty="0" smtClean="0"/>
              <a:t>spark-submit</a:t>
            </a:r>
            <a:r>
              <a:rPr lang="en-US" sz="16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 smtClean="0"/>
              <a:t>spark-submit</a:t>
            </a:r>
            <a:r>
              <a:rPr lang="en-US" sz="1600" dirty="0" smtClean="0"/>
              <a:t> launches the driver program and invokes the main() method specified by the user.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b="1" dirty="0" smtClean="0"/>
              <a:t>driver program </a:t>
            </a:r>
            <a:r>
              <a:rPr lang="en-US" sz="1600" dirty="0" smtClean="0"/>
              <a:t>contacts the </a:t>
            </a:r>
            <a:r>
              <a:rPr lang="en-US" sz="1600" b="1" dirty="0" smtClean="0"/>
              <a:t>cluster manager </a:t>
            </a:r>
            <a:r>
              <a:rPr lang="en-US" sz="1600" dirty="0" smtClean="0"/>
              <a:t>to ask for resources to launch executors.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b="1" dirty="0" smtClean="0"/>
              <a:t>cluster manager </a:t>
            </a:r>
            <a:r>
              <a:rPr lang="en-US" sz="1600" dirty="0" smtClean="0"/>
              <a:t>launches executors on behalf of the driver program.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b="1" dirty="0" smtClean="0"/>
              <a:t>driver process </a:t>
            </a:r>
            <a:r>
              <a:rPr lang="en-US" sz="1600" dirty="0" smtClean="0"/>
              <a:t>runs through the user application. Based on the RDD actions and transformations in the program, the driver sends work to executors in the form of tasks.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Tasks are run on executor processes to compute and save results.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If the driver’s main() method exits or it calls </a:t>
            </a:r>
            <a:r>
              <a:rPr lang="en-US" sz="1600" b="1" dirty="0" err="1" smtClean="0"/>
              <a:t>SparkContext.stop</a:t>
            </a:r>
            <a:r>
              <a:rPr lang="en-US" sz="1600" b="1" dirty="0" smtClean="0"/>
              <a:t>()</a:t>
            </a:r>
            <a:r>
              <a:rPr lang="en-US" sz="1600" dirty="0" smtClean="0"/>
              <a:t>, it will terminate the executors and release resources from the cluster manager.</a:t>
            </a:r>
            <a:endParaRPr lang="en-US" sz="16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41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18008"/>
          </a:xfrm>
        </p:spPr>
        <p:txBody>
          <a:bodyPr/>
          <a:lstStyle/>
          <a:p>
            <a:r>
              <a:rPr lang="en-US" sz="2400" dirty="0" smtClean="0"/>
              <a:t>Spark Standalone Cluster Workflow (1/5)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906" y="1026311"/>
            <a:ext cx="6442001" cy="3733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5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18008"/>
          </a:xfrm>
        </p:spPr>
        <p:txBody>
          <a:bodyPr/>
          <a:lstStyle/>
          <a:p>
            <a:r>
              <a:rPr lang="en-US" sz="2400" dirty="0" smtClean="0"/>
              <a:t>Spark Standalone Cluster Workflow (2/5)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58" y="842481"/>
            <a:ext cx="6661612" cy="3760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27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33525"/>
          </a:xfrm>
        </p:spPr>
        <p:txBody>
          <a:bodyPr/>
          <a:lstStyle/>
          <a:p>
            <a:r>
              <a:rPr lang="en-US" sz="2400" dirty="0" smtClean="0"/>
              <a:t>Spark Standalone Cluster Workflow (3/5)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697" y="904127"/>
            <a:ext cx="6669892" cy="3785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69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33525"/>
          </a:xfrm>
        </p:spPr>
        <p:txBody>
          <a:bodyPr/>
          <a:lstStyle/>
          <a:p>
            <a:r>
              <a:rPr lang="en-US" sz="2400" dirty="0" smtClean="0"/>
              <a:t>Spark Standalone Cluster Workflow (4/5)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321" y="911519"/>
            <a:ext cx="6406114" cy="37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08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33525"/>
          </a:xfrm>
        </p:spPr>
        <p:txBody>
          <a:bodyPr/>
          <a:lstStyle/>
          <a:p>
            <a:r>
              <a:rPr lang="en-US" sz="2400" dirty="0" smtClean="0"/>
              <a:t>Spark Standalone Cluster Workflow (5/5)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464" y="842481"/>
            <a:ext cx="6712675" cy="387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239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18008"/>
          </a:xfrm>
        </p:spPr>
        <p:txBody>
          <a:bodyPr/>
          <a:lstStyle/>
          <a:p>
            <a:r>
              <a:rPr lang="en-US" sz="2800" noProof="0" dirty="0" smtClean="0"/>
              <a:t>What is Apache Spark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55" name="Inhaltsplatzhalter 5"/>
          <p:cNvSpPr>
            <a:spLocks noGrp="1"/>
          </p:cNvSpPr>
          <p:nvPr>
            <p:ph idx="1"/>
          </p:nvPr>
        </p:nvSpPr>
        <p:spPr>
          <a:xfrm>
            <a:off x="438150" y="910756"/>
            <a:ext cx="8531038" cy="37217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de-DE" sz="3200" noProof="0" dirty="0" smtClean="0"/>
              <a:t>Apache Spark is a distributed computing platform designed to be </a:t>
            </a:r>
            <a:r>
              <a:rPr lang="en-US" altLang="de-DE" sz="3200" b="1" noProof="0" dirty="0" smtClean="0"/>
              <a:t>fast</a:t>
            </a:r>
            <a:r>
              <a:rPr lang="en-US" altLang="de-DE" sz="3200" noProof="0" dirty="0" smtClean="0"/>
              <a:t> and </a:t>
            </a:r>
            <a:r>
              <a:rPr lang="en-US" altLang="de-DE" sz="3200" b="1" noProof="0" dirty="0" smtClean="0"/>
              <a:t>general purpose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de-DE" sz="3200" noProof="0" dirty="0" smtClean="0"/>
              <a:t>Spark extends the </a:t>
            </a:r>
            <a:r>
              <a:rPr lang="en-US" altLang="de-DE" sz="3200" b="1" noProof="0" dirty="0" smtClean="0"/>
              <a:t>map-reduce </a:t>
            </a:r>
            <a:r>
              <a:rPr lang="en-US" altLang="de-DE" sz="3200" noProof="0" dirty="0" smtClean="0"/>
              <a:t>model to efficiently support more types of </a:t>
            </a:r>
            <a:r>
              <a:rPr lang="en-US" altLang="de-DE" sz="3200" b="1" noProof="0" dirty="0" smtClean="0"/>
              <a:t>in-memory</a:t>
            </a:r>
            <a:r>
              <a:rPr lang="en-US" altLang="de-DE" sz="3200" noProof="0" dirty="0" smtClean="0"/>
              <a:t> computations, including </a:t>
            </a:r>
            <a:r>
              <a:rPr lang="en-US" altLang="de-DE" sz="3200" b="1" noProof="0" dirty="0" smtClean="0"/>
              <a:t>interactive queries</a:t>
            </a:r>
            <a:r>
              <a:rPr lang="en-US" altLang="de-DE" sz="3200" noProof="0" dirty="0" smtClean="0"/>
              <a:t> and </a:t>
            </a:r>
            <a:r>
              <a:rPr lang="en-US" altLang="de-DE" sz="3200" b="1" noProof="0" dirty="0" smtClean="0"/>
              <a:t>stream processing</a:t>
            </a:r>
            <a:endParaRPr lang="en-US" altLang="de-DE" sz="1800" noProof="0" dirty="0"/>
          </a:p>
        </p:txBody>
      </p:sp>
      <p:sp>
        <p:nvSpPr>
          <p:cNvPr id="6" name="Rounded Rectangle 5"/>
          <p:cNvSpPr/>
          <p:nvPr/>
        </p:nvSpPr>
        <p:spPr>
          <a:xfrm>
            <a:off x="7343088" y="3871502"/>
            <a:ext cx="1703072" cy="882042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78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45260"/>
          </a:xfrm>
        </p:spPr>
        <p:txBody>
          <a:bodyPr/>
          <a:lstStyle/>
          <a:p>
            <a:r>
              <a:rPr lang="en-US" dirty="0" smtClean="0"/>
              <a:t>Spark on local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924205"/>
            <a:ext cx="8083844" cy="154159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</a:t>
            </a:r>
            <a:r>
              <a:rPr lang="en-US" sz="2000" b="1" dirty="0" smtClean="0"/>
              <a:t>Spark Context</a:t>
            </a:r>
            <a:r>
              <a:rPr lang="en-US" sz="2000" dirty="0" smtClean="0"/>
              <a:t>, the </a:t>
            </a:r>
            <a:r>
              <a:rPr lang="en-US" sz="2000" b="1" dirty="0" smtClean="0"/>
              <a:t>Spark Master </a:t>
            </a:r>
            <a:r>
              <a:rPr lang="en-US" sz="2000" dirty="0" smtClean="0"/>
              <a:t>(cluster manager) and the </a:t>
            </a:r>
            <a:r>
              <a:rPr lang="en-US" sz="2000" b="1" dirty="0" smtClean="0"/>
              <a:t>Worker node </a:t>
            </a:r>
            <a:r>
              <a:rPr lang="en-US" sz="2000" dirty="0" smtClean="0"/>
              <a:t>are </a:t>
            </a:r>
            <a:r>
              <a:rPr lang="en-US" sz="2000" b="1" dirty="0" smtClean="0"/>
              <a:t>threads </a:t>
            </a:r>
            <a:r>
              <a:rPr lang="en-US" sz="2000" dirty="0" smtClean="0"/>
              <a:t>in a single JVM</a:t>
            </a:r>
          </a:p>
          <a:p>
            <a:r>
              <a:rPr lang="en-US" sz="2000" dirty="0" smtClean="0"/>
              <a:t>The number of workers (threads) are set at spark-shell invocation</a:t>
            </a:r>
          </a:p>
          <a:p>
            <a:pPr lvl="1"/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spark-shell –master local[#threads]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946" y="2465798"/>
            <a:ext cx="4273258" cy="22146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82939" y="2301411"/>
            <a:ext cx="4787758" cy="2379071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gray">
          <a:xfrm>
            <a:off x="2719853" y="2465797"/>
            <a:ext cx="650072" cy="3287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9388" indent="-179388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0975" algn="l" defTabSz="6858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177800" algn="l" defTabSz="6858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9388" algn="l" defTabSz="6858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8525" indent="-180975" algn="l" defTabSz="685800" rtl="0" eaLnBrk="1" latinLnBrk="0" hangingPunct="1">
              <a:lnSpc>
                <a:spcPct val="100000"/>
              </a:lnSpc>
              <a:spcBef>
                <a:spcPts val="2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JVM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03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45260"/>
          </a:xfrm>
        </p:spPr>
        <p:txBody>
          <a:bodyPr/>
          <a:lstStyle/>
          <a:p>
            <a:r>
              <a:rPr lang="en-US" dirty="0" smtClean="0"/>
              <a:t>Spark with other cluster managers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320" y="924205"/>
            <a:ext cx="3532392" cy="372974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Spark can run the Executors and the Master with other cluster managers (YARN, </a:t>
            </a:r>
            <a:r>
              <a:rPr lang="en-US" sz="2000" dirty="0" err="1" smtClean="0"/>
              <a:t>Mesos</a:t>
            </a:r>
            <a:r>
              <a:rPr lang="en-US" sz="2000" dirty="0" smtClean="0"/>
              <a:t>)</a:t>
            </a:r>
          </a:p>
          <a:p>
            <a:r>
              <a:rPr lang="en-US" sz="2000" dirty="0" smtClean="0">
                <a:cs typeface="Courier New" panose="02070309020205020404" pitchFamily="49" charset="0"/>
              </a:rPr>
              <a:t>Executors and the Master are run as tasks managed by the cluster manager</a:t>
            </a:r>
            <a:endParaRPr lang="en-US" sz="1800" dirty="0">
              <a:cs typeface="Courier New" panose="02070309020205020404" pitchFamily="49" charset="0"/>
            </a:endParaRPr>
          </a:p>
          <a:p>
            <a:r>
              <a:rPr lang="en-US" sz="2000" dirty="0" smtClean="0">
                <a:cs typeface="Courier New" panose="02070309020205020404" pitchFamily="49" charset="0"/>
              </a:rPr>
              <a:t>Cluster manager provides scalability, fault tolerance, multi-jobs</a:t>
            </a:r>
            <a:endParaRPr lang="en-US" sz="2400" dirty="0" smtClean="0">
              <a:cs typeface="Courier New" panose="020703090202050204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307" y="1274240"/>
            <a:ext cx="5510693" cy="28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8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33525"/>
          </a:xfrm>
        </p:spPr>
        <p:txBody>
          <a:bodyPr/>
          <a:lstStyle/>
          <a:p>
            <a:r>
              <a:rPr lang="en-US" sz="2400" dirty="0" smtClean="0"/>
              <a:t>Spark modes with other cluster managers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924206"/>
            <a:ext cx="8083844" cy="120254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Two modes exist, depending where the driver is run</a:t>
            </a:r>
          </a:p>
          <a:p>
            <a:r>
              <a:rPr lang="en-US" sz="2000" b="1" dirty="0" smtClean="0">
                <a:cs typeface="Courier New" panose="02070309020205020404" pitchFamily="49" charset="0"/>
              </a:rPr>
              <a:t>Client mode</a:t>
            </a:r>
            <a:r>
              <a:rPr lang="en-US" sz="2000" dirty="0" smtClean="0">
                <a:cs typeface="Courier New" panose="02070309020205020404" pitchFamily="49" charset="0"/>
              </a:rPr>
              <a:t>: the driver is outside the cluster (spark-shell)</a:t>
            </a:r>
          </a:p>
          <a:p>
            <a:r>
              <a:rPr lang="en-US" sz="2000" b="1" dirty="0" smtClean="0">
                <a:cs typeface="Courier New" panose="02070309020205020404" pitchFamily="49" charset="0"/>
              </a:rPr>
              <a:t>Cluster mode</a:t>
            </a:r>
            <a:r>
              <a:rPr lang="en-US" sz="2000" dirty="0" smtClean="0">
                <a:cs typeface="Courier New" panose="02070309020205020404" pitchFamily="49" charset="0"/>
              </a:rPr>
              <a:t>: the driver is another task in the cluster (no spark-shell)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98" y="2054799"/>
            <a:ext cx="4414506" cy="1646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531" y="2618325"/>
            <a:ext cx="5303727" cy="216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4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924205"/>
            <a:ext cx="4699793" cy="33623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Is the process where the </a:t>
            </a:r>
            <a:r>
              <a:rPr lang="en-US" sz="2000" b="1" dirty="0" smtClean="0"/>
              <a:t>main() </a:t>
            </a:r>
            <a:r>
              <a:rPr lang="en-US" sz="2000" dirty="0" smtClean="0"/>
              <a:t>method of your program runs</a:t>
            </a:r>
          </a:p>
          <a:p>
            <a:r>
              <a:rPr lang="en-US" sz="2000" dirty="0" smtClean="0"/>
              <a:t>It is the process running the </a:t>
            </a:r>
            <a:r>
              <a:rPr lang="en-US" sz="2000" b="1" dirty="0" smtClean="0"/>
              <a:t>user code </a:t>
            </a:r>
            <a:r>
              <a:rPr lang="en-US" sz="2000" dirty="0" smtClean="0"/>
              <a:t>that creates </a:t>
            </a:r>
            <a:r>
              <a:rPr lang="en-US" sz="2000" b="1" dirty="0" smtClean="0"/>
              <a:t>a </a:t>
            </a:r>
            <a:r>
              <a:rPr lang="en-US" sz="2000" b="1" dirty="0" err="1" smtClean="0"/>
              <a:t>SparkContext</a:t>
            </a:r>
            <a:r>
              <a:rPr lang="en-US" sz="2000" dirty="0" smtClean="0"/>
              <a:t>, </a:t>
            </a:r>
            <a:r>
              <a:rPr lang="en-US" sz="2000" b="1" dirty="0" smtClean="0"/>
              <a:t>creates RDDs</a:t>
            </a:r>
            <a:r>
              <a:rPr lang="en-US" sz="2000" dirty="0" smtClean="0"/>
              <a:t>, and indicates transformations and actions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459" y="924205"/>
            <a:ext cx="3653753" cy="386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528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18008"/>
          </a:xfrm>
        </p:spPr>
        <p:txBody>
          <a:bodyPr/>
          <a:lstStyle/>
          <a:p>
            <a:r>
              <a:rPr lang="en-US" dirty="0" smtClean="0"/>
              <a:t>The Driver – duties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462" y="847165"/>
            <a:ext cx="4647171" cy="3879476"/>
          </a:xfrm>
        </p:spPr>
        <p:txBody>
          <a:bodyPr>
            <a:normAutofit fontScale="92500" lnSpcReduction="20000"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sz="1700" b="1" dirty="0" smtClean="0"/>
              <a:t>Converts </a:t>
            </a:r>
            <a:r>
              <a:rPr lang="en-GB" sz="1700" b="1" dirty="0"/>
              <a:t>a user program into tasks</a:t>
            </a:r>
            <a:r>
              <a:rPr lang="en-GB" sz="1600" dirty="0"/>
              <a:t>:</a:t>
            </a:r>
          </a:p>
          <a:p>
            <a:pPr marL="268288" indent="-101600">
              <a:buFont typeface="Arial" panose="020B0604020202020204" pitchFamily="34" charset="0"/>
              <a:buChar char="•"/>
            </a:pPr>
            <a:r>
              <a:rPr lang="en-US" sz="1600" dirty="0" smtClean="0"/>
              <a:t>Creates a logical </a:t>
            </a:r>
            <a:r>
              <a:rPr lang="en-US" sz="1600" b="1" dirty="0" smtClean="0"/>
              <a:t>directed acyclic graph (DAG) </a:t>
            </a:r>
            <a:r>
              <a:rPr lang="en-US" sz="1600" dirty="0" smtClean="0"/>
              <a:t>of operations.</a:t>
            </a:r>
          </a:p>
          <a:p>
            <a:pPr marL="268288" indent="-101600">
              <a:buFont typeface="Arial" panose="020B0604020202020204" pitchFamily="34" charset="0"/>
              <a:buChar char="•"/>
            </a:pPr>
            <a:r>
              <a:rPr lang="en-US" sz="1600" dirty="0" smtClean="0"/>
              <a:t>Converts DAG into a </a:t>
            </a:r>
            <a:r>
              <a:rPr lang="en-US" sz="1600" b="1" dirty="0" smtClean="0"/>
              <a:t>physical execution plan</a:t>
            </a:r>
          </a:p>
          <a:p>
            <a:pPr marL="268288" indent="-101600">
              <a:buFont typeface="Arial" panose="020B0604020202020204" pitchFamily="34" charset="0"/>
              <a:buChar char="•"/>
            </a:pPr>
            <a:r>
              <a:rPr lang="en-US" sz="1600" dirty="0" smtClean="0"/>
              <a:t>Creates a series of </a:t>
            </a:r>
            <a:r>
              <a:rPr lang="en-US" sz="1600" b="1" dirty="0" smtClean="0"/>
              <a:t>stages</a:t>
            </a:r>
            <a:r>
              <a:rPr lang="en-US" sz="1600" dirty="0" smtClean="0"/>
              <a:t> based on DAG optimizing transformations and merging them</a:t>
            </a:r>
          </a:p>
          <a:p>
            <a:pPr marL="268288" indent="-101600">
              <a:buFont typeface="Arial" panose="020B0604020202020204" pitchFamily="34" charset="0"/>
              <a:buChar char="•"/>
            </a:pPr>
            <a:r>
              <a:rPr lang="en-US" sz="1600" dirty="0" smtClean="0"/>
              <a:t>Each stage consists of multiple </a:t>
            </a:r>
            <a:r>
              <a:rPr lang="en-US" sz="1600" b="1" dirty="0" smtClean="0"/>
              <a:t>tasks</a:t>
            </a:r>
            <a:r>
              <a:rPr lang="en-US" sz="1600" dirty="0" smtClean="0"/>
              <a:t> (smallest unit of work). They are bundled up and sent to the cluster</a:t>
            </a:r>
          </a:p>
          <a:p>
            <a:pPr marL="101600" indent="-101600">
              <a:buFont typeface="Arial" panose="020B0604020202020204" pitchFamily="34" charset="0"/>
              <a:buChar char="•"/>
            </a:pPr>
            <a:r>
              <a:rPr lang="en-US" sz="1700" b="1" dirty="0" smtClean="0"/>
              <a:t>Schedules tasks on executors</a:t>
            </a:r>
          </a:p>
          <a:p>
            <a:pPr marL="268288" indent="-101600">
              <a:buFont typeface="Arial" panose="020B0604020202020204" pitchFamily="34" charset="0"/>
              <a:buChar char="•"/>
            </a:pPr>
            <a:r>
              <a:rPr lang="en-US" sz="1600" dirty="0" smtClean="0"/>
              <a:t>Uses </a:t>
            </a:r>
            <a:r>
              <a:rPr lang="en-US" sz="1600" b="1" dirty="0" smtClean="0"/>
              <a:t>physical execution </a:t>
            </a:r>
            <a:r>
              <a:rPr lang="en-US" sz="1600" dirty="0" smtClean="0"/>
              <a:t>plan</a:t>
            </a:r>
          </a:p>
          <a:p>
            <a:pPr marL="268288" indent="-101600">
              <a:buFont typeface="Arial" panose="020B0604020202020204" pitchFamily="34" charset="0"/>
              <a:buChar char="•"/>
            </a:pPr>
            <a:r>
              <a:rPr lang="en-US" sz="1600" dirty="0" smtClean="0"/>
              <a:t>At start executors register themselves to the driver. Each executor can run task and store RDD slices</a:t>
            </a:r>
          </a:p>
          <a:p>
            <a:pPr marL="268288" indent="-101600">
              <a:buFont typeface="Arial" panose="020B0604020202020204" pitchFamily="34" charset="0"/>
              <a:buChar char="•"/>
            </a:pPr>
            <a:r>
              <a:rPr lang="en-US" sz="1600" dirty="0" smtClean="0"/>
              <a:t>Based on data placement the driver schedule each task to a worker</a:t>
            </a:r>
          </a:p>
          <a:p>
            <a:pPr marL="268288" indent="-101600">
              <a:buFont typeface="Arial" panose="020B0604020202020204" pitchFamily="34" charset="0"/>
              <a:buChar char="•"/>
            </a:pPr>
            <a:r>
              <a:rPr lang="en-US" sz="1600" dirty="0" smtClean="0"/>
              <a:t>Driver tracks the location of cached data</a:t>
            </a:r>
          </a:p>
          <a:p>
            <a:endParaRPr lang="en-GB" dirty="0"/>
          </a:p>
          <a:p>
            <a:pPr lvl="2"/>
            <a:endParaRPr lang="en-US" sz="1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936" y="847164"/>
            <a:ext cx="3260683" cy="3946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40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63" y="930929"/>
            <a:ext cx="8513201" cy="33623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Java processes responsible for running individual tasks in a Spark job</a:t>
            </a:r>
          </a:p>
          <a:p>
            <a:r>
              <a:rPr lang="en-US" sz="2000" dirty="0" smtClean="0"/>
              <a:t>Two roles</a:t>
            </a:r>
          </a:p>
          <a:p>
            <a:pPr lvl="1"/>
            <a:r>
              <a:rPr lang="en-US" sz="1800" dirty="0" smtClean="0"/>
              <a:t>Run the tasks and return results to the driver</a:t>
            </a:r>
          </a:p>
          <a:p>
            <a:pPr lvl="1"/>
            <a:r>
              <a:rPr lang="en-US" sz="1800" dirty="0" smtClean="0"/>
              <a:t>Provide in-memory storage for RDDs through a service called </a:t>
            </a:r>
            <a:r>
              <a:rPr lang="en-US" sz="1800" b="1" dirty="0" smtClean="0"/>
              <a:t>Block Manager</a:t>
            </a:r>
            <a:endParaRPr lang="en-US" sz="18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180" y="2391633"/>
            <a:ext cx="4674074" cy="242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6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Execution Components – Example (1/5)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577" y="843523"/>
            <a:ext cx="8362907" cy="9750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/>
              <a:t>Average work length by letter</a:t>
            </a: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avg_length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31" y="2358828"/>
            <a:ext cx="2560417" cy="2293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273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Execution Components – Example (2/5)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577" y="843523"/>
            <a:ext cx="8362907" cy="9750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/>
              <a:t>Average work length by letter</a:t>
            </a: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avg_length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(line =&gt;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line.split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 “)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33" y="2476648"/>
            <a:ext cx="4007885" cy="2055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466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Execution Components – Example (3/5)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577" y="843523"/>
            <a:ext cx="8362907" cy="13859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/>
              <a:t>Average work length by letter</a:t>
            </a: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avg_length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(line =&gt;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line.split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 “)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| .map( word =&gt; (word[0],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word.length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4" y="2342130"/>
            <a:ext cx="5548527" cy="22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29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Execution Components – Example (4/5)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577" y="843523"/>
            <a:ext cx="8362907" cy="18791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/>
              <a:t>Average work length by letter</a:t>
            </a: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avg_length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(line =&gt;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line.split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 “)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| .map( word =&gt; (word[0],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word.length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| 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groupByKey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77" y="2860210"/>
            <a:ext cx="6102956" cy="1780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313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4503" y="475097"/>
            <a:ext cx="6692104" cy="218008"/>
          </a:xfrm>
        </p:spPr>
        <p:txBody>
          <a:bodyPr/>
          <a:lstStyle/>
          <a:p>
            <a:r>
              <a:rPr lang="en-US" sz="2800" noProof="0" dirty="0" smtClean="0"/>
              <a:t>What is Apache Spark</a:t>
            </a:r>
            <a:endParaRPr lang="en-US" sz="2800" noProof="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introduction to spark</a:t>
            </a:r>
            <a:endParaRPr lang="en-US" noProof="0" dirty="0"/>
          </a:p>
        </p:txBody>
      </p:sp>
      <p:sp>
        <p:nvSpPr>
          <p:cNvPr id="55" name="Inhaltsplatzhalter 5"/>
          <p:cNvSpPr>
            <a:spLocks noGrp="1"/>
          </p:cNvSpPr>
          <p:nvPr>
            <p:ph idx="1"/>
          </p:nvPr>
        </p:nvSpPr>
        <p:spPr>
          <a:xfrm>
            <a:off x="438150" y="910756"/>
            <a:ext cx="8598274" cy="37217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de-DE" sz="3200" noProof="0" dirty="0" smtClean="0"/>
              <a:t>From the </a:t>
            </a:r>
            <a:r>
              <a:rPr lang="en-US" altLang="de-DE" sz="3200" b="1" noProof="0" dirty="0" smtClean="0"/>
              <a:t>general purpose</a:t>
            </a:r>
            <a:r>
              <a:rPr lang="en-US" altLang="de-DE" sz="3200" noProof="0" dirty="0" smtClean="0"/>
              <a:t> Spark is designed to cover a wide range of workloads that previously required separate distributed systems: </a:t>
            </a: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en-US" altLang="de-DE" sz="3000" noProof="0" dirty="0" smtClean="0"/>
              <a:t>batch applications</a:t>
            </a: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en-US" altLang="de-DE" sz="3000" noProof="0" dirty="0" smtClean="0"/>
              <a:t>iterative algorithms</a:t>
            </a: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en-US" altLang="de-DE" sz="3000" noProof="0" dirty="0" smtClean="0"/>
              <a:t>streaming</a:t>
            </a:r>
            <a:endParaRPr lang="en-US" altLang="de-DE" sz="1600" noProof="0" dirty="0"/>
          </a:p>
        </p:txBody>
      </p:sp>
      <p:sp>
        <p:nvSpPr>
          <p:cNvPr id="6" name="Rounded Rectangle 5"/>
          <p:cNvSpPr/>
          <p:nvPr/>
        </p:nvSpPr>
        <p:spPr>
          <a:xfrm>
            <a:off x="7356536" y="3831158"/>
            <a:ext cx="1703072" cy="882042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50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Execution Components – Example (5/5)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577" y="843524"/>
            <a:ext cx="8362907" cy="15914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/>
              <a:t>Average work length by letter</a:t>
            </a: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avg_length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(line =&gt;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line.split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 “)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| .map( word =&gt; (word[0],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word.length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| 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groupByKey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| .map((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key,values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=&gt; sum(values)/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values.length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2633814"/>
            <a:ext cx="7643259" cy="185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281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36540"/>
          </a:xfrm>
        </p:spPr>
        <p:txBody>
          <a:bodyPr/>
          <a:lstStyle/>
          <a:p>
            <a:r>
              <a:rPr lang="en-US" sz="2500" dirty="0" smtClean="0"/>
              <a:t>Components of Execution (1/4)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867335"/>
            <a:ext cx="8243888" cy="3614177"/>
          </a:xfrm>
        </p:spPr>
        <p:txBody>
          <a:bodyPr>
            <a:noAutofit/>
          </a:bodyPr>
          <a:lstStyle/>
          <a:p>
            <a:r>
              <a:rPr lang="en-US" sz="2000" dirty="0" smtClean="0"/>
              <a:t>At this time there are no actions. Only the DAG has been created. </a:t>
            </a:r>
          </a:p>
          <a:p>
            <a:r>
              <a:rPr lang="en-US" sz="2000" dirty="0" smtClean="0"/>
              <a:t>To display the lineage of the RDDs we can use </a:t>
            </a:r>
            <a:r>
              <a:rPr lang="en-US" sz="2000" b="1" dirty="0" err="1" smtClean="0"/>
              <a:t>toDebugString</a:t>
            </a:r>
            <a:endParaRPr lang="en-US" sz="2000" b="1" dirty="0" smtClean="0"/>
          </a:p>
          <a:p>
            <a:r>
              <a:rPr lang="en-US" sz="2000" b="1" dirty="0" smtClean="0"/>
              <a:t>Stages </a:t>
            </a:r>
            <a:r>
              <a:rPr lang="en-US" sz="2000" dirty="0" smtClean="0"/>
              <a:t>and </a:t>
            </a:r>
            <a:r>
              <a:rPr lang="en-US" sz="2000" b="1" dirty="0" smtClean="0"/>
              <a:t>Tasks</a:t>
            </a:r>
            <a:r>
              <a:rPr lang="en-US" sz="2000" dirty="0" smtClean="0"/>
              <a:t> are identified</a:t>
            </a:r>
          </a:p>
          <a:p>
            <a:r>
              <a:rPr lang="en-US" sz="2000" b="1" dirty="0" smtClean="0"/>
              <a:t>Stages: </a:t>
            </a:r>
            <a:r>
              <a:rPr lang="en-US" sz="2000" dirty="0" smtClean="0"/>
              <a:t> group of operations that can be run on the same partition</a:t>
            </a:r>
          </a:p>
          <a:p>
            <a:r>
              <a:rPr lang="en-US" sz="2000" b="1" dirty="0" smtClean="0"/>
              <a:t>Tasks: </a:t>
            </a:r>
            <a:r>
              <a:rPr lang="en-US" sz="2000" dirty="0" smtClean="0"/>
              <a:t>parallel transformations inside a </a:t>
            </a:r>
            <a:r>
              <a:rPr lang="en-US" sz="2000" b="1" dirty="0" smtClean="0"/>
              <a:t>stage</a:t>
            </a:r>
            <a:endParaRPr lang="en-US" sz="2000" dirty="0" smtClean="0"/>
          </a:p>
          <a:p>
            <a:r>
              <a:rPr lang="en-US" sz="2000" dirty="0" smtClean="0"/>
              <a:t>To </a:t>
            </a:r>
            <a:r>
              <a:rPr lang="en-US" sz="2000" b="1" dirty="0" smtClean="0"/>
              <a:t>improve performance </a:t>
            </a:r>
            <a:r>
              <a:rPr lang="en-US" sz="2000" dirty="0" smtClean="0"/>
              <a:t>should be aware of the </a:t>
            </a:r>
            <a:r>
              <a:rPr lang="en-US" sz="2000" b="1" dirty="0" smtClean="0"/>
              <a:t>stages</a:t>
            </a:r>
            <a:endParaRPr lang="en-US" sz="2000" dirty="0" smtClean="0"/>
          </a:p>
          <a:p>
            <a:endParaRPr lang="en-US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46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Components of </a:t>
            </a:r>
            <a:r>
              <a:rPr lang="en-US" dirty="0" smtClean="0"/>
              <a:t>Execution (2/4) – Stages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577" y="843524"/>
            <a:ext cx="8362907" cy="125240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avg_length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(line =&gt;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line.split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 “)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| .map( word =&gt; (word[0],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word.length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| 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groupByKey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| .map((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key,values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=&gt; sum(values)/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values.length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avg_length.count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7" y="2208467"/>
            <a:ext cx="7921375" cy="248718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34256" y="843524"/>
            <a:ext cx="7726166" cy="625680"/>
          </a:xfrm>
          <a:prstGeom prst="roundRect">
            <a:avLst/>
          </a:prstGeom>
          <a:solidFill>
            <a:srgbClr val="FFFF00">
              <a:alpha val="23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4256" y="1479853"/>
            <a:ext cx="7726166" cy="461963"/>
          </a:xfrm>
          <a:prstGeom prst="roundRect">
            <a:avLst/>
          </a:prstGeom>
          <a:solidFill>
            <a:schemeClr val="tx1">
              <a:alpha val="2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06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18008"/>
          </a:xfrm>
        </p:spPr>
        <p:txBody>
          <a:bodyPr/>
          <a:lstStyle/>
          <a:p>
            <a:r>
              <a:rPr lang="en-US" sz="2500" dirty="0"/>
              <a:t>Components of Execution </a:t>
            </a:r>
            <a:r>
              <a:rPr lang="en-US" sz="2500" dirty="0" smtClean="0"/>
              <a:t>(3/4</a:t>
            </a:r>
            <a:r>
              <a:rPr lang="en-US" sz="2500" dirty="0"/>
              <a:t>) – </a:t>
            </a:r>
            <a:r>
              <a:rPr lang="en-US" sz="2500" dirty="0" smtClean="0"/>
              <a:t>Scheduler</a:t>
            </a:r>
            <a:endParaRPr lang="en-US" sz="25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7870" y="877140"/>
            <a:ext cx="8595437" cy="386967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The </a:t>
            </a:r>
            <a:r>
              <a:rPr lang="en-GB" sz="2400" b="1" dirty="0" smtClean="0"/>
              <a:t>Scheduler</a:t>
            </a:r>
            <a:r>
              <a:rPr lang="en-GB" sz="2400" dirty="0" smtClean="0"/>
              <a:t> </a:t>
            </a:r>
            <a:r>
              <a:rPr lang="en-GB" sz="2400" dirty="0"/>
              <a:t>performs </a:t>
            </a:r>
            <a:r>
              <a:rPr lang="en-GB" sz="2400" i="1" dirty="0"/>
              <a:t>pipelining</a:t>
            </a:r>
            <a:r>
              <a:rPr lang="en-GB" sz="2400" dirty="0"/>
              <a:t>, or </a:t>
            </a:r>
            <a:r>
              <a:rPr lang="en-GB" sz="2400" dirty="0" smtClean="0"/>
              <a:t>the collapsing </a:t>
            </a:r>
            <a:r>
              <a:rPr lang="en-GB" sz="2400" dirty="0"/>
              <a:t>of </a:t>
            </a:r>
            <a:r>
              <a:rPr lang="en-GB" sz="2400" dirty="0" smtClean="0"/>
              <a:t>computation of multiple </a:t>
            </a:r>
            <a:r>
              <a:rPr lang="en-GB" sz="2400" dirty="0"/>
              <a:t>RDDs into a single stage.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Pipelining occurs when RDDs can be computed from their parents </a:t>
            </a:r>
            <a:r>
              <a:rPr lang="en-GB" sz="2400" b="1" dirty="0"/>
              <a:t>without data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Each stage has </a:t>
            </a:r>
            <a:r>
              <a:rPr lang="en-GB" sz="2400" i="1" dirty="0"/>
              <a:t>tasks </a:t>
            </a:r>
            <a:r>
              <a:rPr lang="en-GB" sz="2400" dirty="0"/>
              <a:t>for each partition in that RDD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Spark’s internal scheduler may </a:t>
            </a:r>
            <a:r>
              <a:rPr lang="en-GB" sz="2400" b="1" dirty="0"/>
              <a:t>truncate</a:t>
            </a:r>
            <a:r>
              <a:rPr lang="en-GB" sz="2400" dirty="0"/>
              <a:t> the lineage of the </a:t>
            </a:r>
            <a:r>
              <a:rPr lang="en-GB" sz="2400" b="1" dirty="0"/>
              <a:t>RDD graph </a:t>
            </a:r>
            <a:r>
              <a:rPr lang="en-GB" sz="2400" dirty="0"/>
              <a:t>if an existing RDD has already been persisted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828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Components of Execution </a:t>
            </a:r>
            <a:r>
              <a:rPr lang="en-US" sz="2500" dirty="0" smtClean="0"/>
              <a:t>(4/4</a:t>
            </a:r>
            <a:r>
              <a:rPr lang="en-US" sz="2500" dirty="0"/>
              <a:t>) – </a:t>
            </a:r>
            <a:r>
              <a:rPr lang="en-US" sz="2500" dirty="0" smtClean="0"/>
              <a:t>Tasks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577" y="843524"/>
            <a:ext cx="8362907" cy="125240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avg_length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(line =&gt;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line.split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 “)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| .map( word =&gt; (word[0],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word.length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| 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groupByKey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| .map((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key,values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=&gt; sum(values)/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values.length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avg_length.count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34256" y="843524"/>
            <a:ext cx="7726166" cy="625680"/>
          </a:xfrm>
          <a:prstGeom prst="roundRect">
            <a:avLst/>
          </a:prstGeom>
          <a:solidFill>
            <a:srgbClr val="FFFF00">
              <a:alpha val="23000"/>
            </a:srgbClr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4256" y="1479853"/>
            <a:ext cx="7726166" cy="461963"/>
          </a:xfrm>
          <a:prstGeom prst="roundRect">
            <a:avLst/>
          </a:prstGeom>
          <a:solidFill>
            <a:schemeClr val="tx1">
              <a:alpha val="23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0" y="2252026"/>
            <a:ext cx="8452884" cy="251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17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/ executor steps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75" y="839569"/>
            <a:ext cx="7188489" cy="3947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149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707" y="458140"/>
            <a:ext cx="6692104" cy="236540"/>
          </a:xfrm>
        </p:spPr>
        <p:txBody>
          <a:bodyPr/>
          <a:lstStyle/>
          <a:p>
            <a:r>
              <a:rPr lang="en-US" sz="2500" dirty="0" smtClean="0"/>
              <a:t>Summary</a:t>
            </a:r>
            <a:endParaRPr lang="en-US" sz="25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3707" y="877139"/>
            <a:ext cx="8299600" cy="190715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smtClean="0"/>
              <a:t>Application: </a:t>
            </a:r>
            <a:r>
              <a:rPr lang="en-GB" sz="2000" dirty="0" smtClean="0"/>
              <a:t>represented by a </a:t>
            </a:r>
            <a:r>
              <a:rPr lang="en-GB" sz="2000" dirty="0" err="1" smtClean="0"/>
              <a:t>SparkContext</a:t>
            </a:r>
            <a:r>
              <a:rPr lang="en-GB" sz="2000" dirty="0" smtClean="0"/>
              <a:t>. Serves </a:t>
            </a:r>
            <a:r>
              <a:rPr lang="en-GB" sz="2000" smtClean="0"/>
              <a:t>several jobs, RDD </a:t>
            </a:r>
            <a:r>
              <a:rPr lang="en-GB" sz="2000" dirty="0" smtClean="0"/>
              <a:t>and shared variables</a:t>
            </a:r>
            <a:endParaRPr lang="en-GB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smtClean="0"/>
              <a:t>Job</a:t>
            </a:r>
            <a:r>
              <a:rPr lang="en-GB" sz="2000" dirty="0" smtClean="0"/>
              <a:t> – a set of tasks executed as a result of an action (arbitrary DAG)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smtClean="0"/>
              <a:t>Stage</a:t>
            </a:r>
            <a:r>
              <a:rPr lang="en-GB" sz="2000" dirty="0" smtClean="0"/>
              <a:t> – a set of tasks in a job that can be executed in 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 smtClean="0"/>
              <a:t>Task</a:t>
            </a:r>
            <a:r>
              <a:rPr lang="en-GB" sz="2000" dirty="0" smtClean="0"/>
              <a:t> – an individual unit of work sent to one executor</a:t>
            </a:r>
            <a:endParaRPr lang="en-GB" sz="2000" dirty="0"/>
          </a:p>
          <a:p>
            <a:endParaRPr lang="en-US" sz="2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04" y="2636144"/>
            <a:ext cx="6192658" cy="206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609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Spark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823351"/>
            <a:ext cx="8243888" cy="3721755"/>
          </a:xfrm>
        </p:spPr>
        <p:txBody>
          <a:bodyPr>
            <a:noAutofit/>
          </a:bodyPr>
          <a:lstStyle/>
          <a:p>
            <a:pPr marL="180975" indent="-180975">
              <a:buFont typeface="+mj-lt"/>
              <a:buAutoNum type="arabicPeriod"/>
            </a:pPr>
            <a:r>
              <a:rPr lang="en-US" sz="1800" dirty="0" smtClean="0"/>
              <a:t>Primary mechanism: </a:t>
            </a:r>
            <a:r>
              <a:rPr lang="en-US" sz="1800" dirty="0" err="1" smtClean="0"/>
              <a:t>SparkConf</a:t>
            </a:r>
            <a:endParaRPr lang="en-US" sz="1800" dirty="0" smtClean="0"/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SparkConf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conf.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("spark.app.name", "My Spark App")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conf.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spark.master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 "local[4]")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conf.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spark.ui.port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 "36000") </a:t>
            </a:r>
            <a:r>
              <a:rPr lang="en-US" sz="1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Override the default port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Create a </a:t>
            </a:r>
            <a:r>
              <a:rPr lang="en-US" sz="14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SparkContext</a:t>
            </a:r>
            <a:r>
              <a:rPr lang="en-US" sz="14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with this configuration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en-US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SparkContext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2" indent="0">
              <a:buNone/>
            </a:pP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175" lvl="2" indent="0">
              <a:buNone/>
            </a:pPr>
            <a:r>
              <a:rPr lang="en-US" sz="1600" dirty="0" err="1" smtClean="0"/>
              <a:t>SparkConf</a:t>
            </a:r>
            <a:r>
              <a:rPr lang="en-US" sz="1600" dirty="0" smtClean="0"/>
              <a:t> provides methods to set common </a:t>
            </a:r>
            <a:r>
              <a:rPr lang="en-US" sz="1600" dirty="0" err="1" smtClean="0"/>
              <a:t>params</a:t>
            </a:r>
            <a:r>
              <a:rPr lang="en-US" sz="1600" dirty="0" smtClean="0"/>
              <a:t> like </a:t>
            </a:r>
            <a:r>
              <a:rPr lang="en-US" sz="1600" b="1" dirty="0" err="1" smtClean="0"/>
              <a:t>setAppName</a:t>
            </a:r>
            <a:r>
              <a:rPr lang="en-US" sz="1600" b="1" dirty="0" smtClean="0"/>
              <a:t>()</a:t>
            </a:r>
            <a:r>
              <a:rPr lang="en-US" sz="1600" dirty="0" smtClean="0"/>
              <a:t> and </a:t>
            </a:r>
            <a:r>
              <a:rPr lang="en-US" sz="1600" b="1" dirty="0" err="1" smtClean="0"/>
              <a:t>setMaster</a:t>
            </a:r>
            <a:r>
              <a:rPr lang="en-US" sz="1600" b="1" dirty="0" smtClean="0"/>
              <a:t> ()</a:t>
            </a:r>
          </a:p>
          <a:p>
            <a:pPr marL="180975" indent="-180975">
              <a:buFont typeface="+mj-lt"/>
              <a:buAutoNum type="arabicPeriod"/>
            </a:pPr>
            <a:r>
              <a:rPr lang="en-US" sz="1800" dirty="0"/>
              <a:t>S</a:t>
            </a:r>
            <a:r>
              <a:rPr lang="en-US" sz="1800" dirty="0" smtClean="0"/>
              <a:t>park-submit provides flags for most common </a:t>
            </a:r>
            <a:r>
              <a:rPr lang="en-US" sz="1800" dirty="0" err="1" smtClean="0"/>
              <a:t>config</a:t>
            </a:r>
            <a:r>
              <a:rPr lang="en-US" sz="1800" dirty="0" smtClean="0"/>
              <a:t> and –</a:t>
            </a:r>
            <a:r>
              <a:rPr lang="en-US" sz="1800" dirty="0" err="1" smtClean="0"/>
              <a:t>conf</a:t>
            </a:r>
            <a:r>
              <a:rPr lang="en-US" sz="1800" dirty="0" smtClean="0"/>
              <a:t> to setup any configuration value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bin/spark-submit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--class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com.example.MyApp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--master local[4]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--name "My Spark App"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spark.ui.port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=36000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myApp.jar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40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Spark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897310"/>
            <a:ext cx="8243888" cy="30830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Spark-submit by default reads the </a:t>
            </a:r>
            <a:r>
              <a:rPr lang="en-US" sz="2000" dirty="0" err="1" smtClean="0"/>
              <a:t>conf</a:t>
            </a:r>
            <a:r>
              <a:rPr lang="en-US" sz="2000" dirty="0" smtClean="0"/>
              <a:t>/spark-</a:t>
            </a:r>
            <a:r>
              <a:rPr lang="en-US" sz="2000" dirty="0" err="1" smtClean="0"/>
              <a:t>default.conf</a:t>
            </a:r>
            <a:r>
              <a:rPr lang="en-US" sz="2000" dirty="0" smtClean="0"/>
              <a:t> file </a:t>
            </a:r>
          </a:p>
          <a:p>
            <a:pPr marL="0" indent="0">
              <a:buNone/>
            </a:pPr>
            <a:r>
              <a:rPr lang="en-US" sz="2000" dirty="0" smtClean="0"/>
              <a:t>- this file location can be customized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bin/spark-submit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--class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com.example.MyApp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--properties-file my-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config.conf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myApp.jar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## Contents of my-</a:t>
            </a:r>
            <a:r>
              <a:rPr lang="en-US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config.conf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##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spark.master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local[4]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spark.app.name "My Spark App"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spark.ui.port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36000</a:t>
            </a:r>
          </a:p>
          <a:p>
            <a:pPr marL="268287" lvl="2" indent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 smtClean="0"/>
          </a:p>
          <a:p>
            <a:pPr marL="3175" lvl="1" indent="0">
              <a:buNone/>
            </a:pPr>
            <a:r>
              <a:rPr lang="en-US" sz="2000" dirty="0" smtClean="0"/>
              <a:t>For a </a:t>
            </a:r>
            <a:r>
              <a:rPr lang="en-US" sz="2000" dirty="0"/>
              <a:t>f</a:t>
            </a:r>
            <a:r>
              <a:rPr lang="en-US" sz="2000" dirty="0" smtClean="0"/>
              <a:t>ull </a:t>
            </a:r>
            <a:r>
              <a:rPr lang="en-US" sz="2000" dirty="0"/>
              <a:t>l</a:t>
            </a:r>
            <a:r>
              <a:rPr lang="en-US" sz="2000" dirty="0" smtClean="0"/>
              <a:t>ist of configuration options see the Spark documentation </a:t>
            </a:r>
          </a:p>
          <a:p>
            <a:pPr marL="3175" lvl="1" indent="0">
              <a:buNone/>
            </a:pPr>
            <a:r>
              <a:rPr lang="en-US" sz="2000" b="1" dirty="0" smtClean="0"/>
              <a:t>http://spark.apache.org/docs/latest/configuration.html</a:t>
            </a:r>
            <a:endParaRPr lang="en-US" sz="20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15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web UI 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707" y="890587"/>
            <a:ext cx="8243888" cy="93822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Available at </a:t>
            </a:r>
            <a:r>
              <a:rPr lang="en-US" sz="2400" i="1" dirty="0" smtClean="0"/>
              <a:t>http://&lt;server-driver&gt;:4040</a:t>
            </a:r>
          </a:p>
          <a:p>
            <a:r>
              <a:rPr lang="en-US" sz="2400" i="1" dirty="0" smtClean="0"/>
              <a:t>YARN: http://&lt;ResourceManager&gt;:4040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264" y="199547"/>
            <a:ext cx="6692104" cy="12311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 smtClean="0"/>
              <a:t>sparK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311" y="1710744"/>
            <a:ext cx="3825687" cy="3011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3706" y="1828810"/>
            <a:ext cx="4955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Jobs</a:t>
            </a:r>
            <a:r>
              <a:rPr lang="en-GB" sz="2000" dirty="0"/>
              <a:t>: Progress and metrics of stages, tasks, and </a:t>
            </a:r>
            <a:r>
              <a:rPr lang="en-GB" sz="2000" dirty="0" smtClean="0"/>
              <a:t>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Storage</a:t>
            </a:r>
            <a:r>
              <a:rPr lang="en-GB" sz="2000" dirty="0"/>
              <a:t>: Information for RDDs that are </a:t>
            </a:r>
            <a:r>
              <a:rPr lang="en-GB" sz="2000" dirty="0" smtClean="0"/>
              <a:t>persisted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Executors</a:t>
            </a:r>
            <a:r>
              <a:rPr lang="en-GB" sz="2000" dirty="0"/>
              <a:t>: A list of executors present in the </a:t>
            </a:r>
            <a:r>
              <a:rPr lang="en-GB" sz="2000" dirty="0" smtClean="0"/>
              <a:t>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Environment</a:t>
            </a:r>
            <a:r>
              <a:rPr lang="en-GB" sz="2000" dirty="0"/>
              <a:t>: Debugging Spark’s configuration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30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FT_Master-Template_151009">
  <a:themeElements>
    <a:clrScheme name="GFT">
      <a:dk1>
        <a:srgbClr val="213E7F"/>
      </a:dk1>
      <a:lt1>
        <a:sysClr val="window" lastClr="FFFFFF"/>
      </a:lt1>
      <a:dk2>
        <a:srgbClr val="8C8C8C"/>
      </a:dk2>
      <a:lt2>
        <a:srgbClr val="EBEBEB"/>
      </a:lt2>
      <a:accent1>
        <a:srgbClr val="213E7F"/>
      </a:accent1>
      <a:accent2>
        <a:srgbClr val="0097D9"/>
      </a:accent2>
      <a:accent3>
        <a:srgbClr val="0098B0"/>
      </a:accent3>
      <a:accent4>
        <a:srgbClr val="AAAAAA"/>
      </a:accent4>
      <a:accent5>
        <a:srgbClr val="C8C8C8"/>
      </a:accent5>
      <a:accent6>
        <a:srgbClr val="DCDCDC"/>
      </a:accent6>
      <a:hlink>
        <a:srgbClr val="213E7F"/>
      </a:hlink>
      <a:folHlink>
        <a:srgbClr val="213E7F"/>
      </a:folHlink>
    </a:clrScheme>
    <a:fontScheme name="G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5400">
          <a:solidFill>
            <a:schemeClr val="accent1"/>
          </a:solidFill>
        </a:ln>
      </a:spPr>
      <a:bodyPr lIns="36000" tIns="72000" rIns="36000" bIns="72000" rtlCol="0" anchor="ctr"/>
      <a:lstStyle>
        <a:defPPr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FT_Chartpool_2015.pptx" id="{A28C9458-9558-44C8-89F4-D7A2CBC04405}" vid="{0F156D25-70FA-498B-891B-4FDE46BF1046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D7D33DB11EAE45BD9BC443370DB50F" ma:contentTypeVersion="3" ma:contentTypeDescription="Create a new document." ma:contentTypeScope="" ma:versionID="eb7aff425be769235a38d3c0cdada0e5">
  <xsd:schema xmlns:xsd="http://www.w3.org/2001/XMLSchema" xmlns:xs="http://www.w3.org/2001/XMLSchema" xmlns:p="http://schemas.microsoft.com/office/2006/metadata/properties" xmlns:ns2="c2e5be42-5d64-46f5-800b-d2c0373f572f" xmlns:ns3="3ffd839a-a86e-4835-9fad-0cdd6d4e8ba0" targetNamespace="http://schemas.microsoft.com/office/2006/metadata/properties" ma:root="true" ma:fieldsID="b85417593b1b35ece2b6b9c42564e232" ns2:_="" ns3:_="">
    <xsd:import namespace="c2e5be42-5d64-46f5-800b-d2c0373f572f"/>
    <xsd:import namespace="3ffd839a-a86e-4835-9fad-0cdd6d4e8ba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jd9d0f75caa8411ea4c39ef74a455679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e5be42-5d64-46f5-800b-d2c0373f572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d5aabfcc-0dc6-4080-b701-2337a4a29180}" ma:internalName="TaxCatchAll" ma:showField="CatchAllData" ma:web="c2e5be42-5d64-46f5-800b-d2c0373f57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fd839a-a86e-4835-9fad-0cdd6d4e8ba0" elementFormDefault="qualified">
    <xsd:import namespace="http://schemas.microsoft.com/office/2006/documentManagement/types"/>
    <xsd:import namespace="http://schemas.microsoft.com/office/infopath/2007/PartnerControls"/>
    <xsd:element name="jd9d0f75caa8411ea4c39ef74a455679" ma:index="12" nillable="true" ma:taxonomy="true" ma:internalName="jd9d0f75caa8411ea4c39ef74a455679" ma:taxonomyFieldName="Tags" ma:displayName="Tags" ma:default="" ma:fieldId="{3d9d0f75-caa8-411e-a4c3-9ef74a455679}" ma:taxonomyMulti="true" ma:sspId="caaa4a9c-149a-4bb6-9562-3975e6eca66a" ma:termSetId="3392d499-9212-4ef1-9e07-09ffe4c5b8f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c2e5be42-5d64-46f5-800b-d2c0373f572f">2HU33M2NP4CA-94-142</_dlc_DocId>
    <_dlc_DocIdUrl xmlns="c2e5be42-5d64-46f5-800b-d2c0373f572f">
      <Url>https://share.gft.com/sites/knowledge/BigData/_layouts/DocIdRedir.aspx?ID=2HU33M2NP4CA-94-142</Url>
      <Description>2HU33M2NP4CA-94-142</Description>
    </_dlc_DocIdUrl>
    <jd9d0f75caa8411ea4c39ef74a455679 xmlns="3ffd839a-a86e-4835-9fad-0cdd6d4e8ba0">
      <Terms xmlns="http://schemas.microsoft.com/office/infopath/2007/PartnerControls">
        <TermInfo xmlns="http://schemas.microsoft.com/office/infopath/2007/PartnerControls">
          <TermName xmlns="http://schemas.microsoft.com/office/infopath/2007/PartnerControls">Big Data</TermName>
          <TermId xmlns="http://schemas.microsoft.com/office/infopath/2007/PartnerControls">3584df86-3e23-482e-94b6-e579b1a03a82</TermId>
        </TermInfo>
      </Terms>
    </jd9d0f75caa8411ea4c39ef74a455679>
    <TaxCatchAll xmlns="c2e5be42-5d64-46f5-800b-d2c0373f572f">
      <Value>23</Value>
    </TaxCatchAl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D5DFB5-44F2-468C-8657-D47CA3EB06E8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3F3E74CE-6191-4D33-B940-004B2C3356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e5be42-5d64-46f5-800b-d2c0373f572f"/>
    <ds:schemaRef ds:uri="3ffd839a-a86e-4835-9fad-0cdd6d4e8b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F1B3C2-59E1-49F3-AC55-C4840754CF72}">
  <ds:schemaRefs>
    <ds:schemaRef ds:uri="http://schemas.microsoft.com/office/2006/metadata/properties"/>
    <ds:schemaRef ds:uri="http://schemas.microsoft.com/office/infopath/2007/PartnerControls"/>
    <ds:schemaRef ds:uri="c2e5be42-5d64-46f5-800b-d2c0373f572f"/>
    <ds:schemaRef ds:uri="3ffd839a-a86e-4835-9fad-0cdd6d4e8ba0"/>
  </ds:schemaRefs>
</ds:datastoreItem>
</file>

<file path=customXml/itemProps4.xml><?xml version="1.0" encoding="utf-8"?>
<ds:datastoreItem xmlns:ds="http://schemas.openxmlformats.org/officeDocument/2006/customXml" ds:itemID="{7487E96E-CDCD-4C58-B8C5-AC5A0C71BB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GFT_Master-Template_151009</Template>
  <TotalTime>5485</TotalTime>
  <Words>7378</Words>
  <Application>Microsoft Office PowerPoint</Application>
  <PresentationFormat>On-screen Show (16:9)</PresentationFormat>
  <Paragraphs>1198</Paragraphs>
  <Slides>149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58" baseType="lpstr">
      <vt:lpstr>ＭＳ Ｐゴシック</vt:lpstr>
      <vt:lpstr>Arial</vt:lpstr>
      <vt:lpstr>Calibri</vt:lpstr>
      <vt:lpstr>Consolas</vt:lpstr>
      <vt:lpstr>Corbel</vt:lpstr>
      <vt:lpstr>Courier New</vt:lpstr>
      <vt:lpstr>Wingdings</vt:lpstr>
      <vt:lpstr>GFT_Master-Template_151009</vt:lpstr>
      <vt:lpstr>think-cell Folie</vt:lpstr>
      <vt:lpstr>Introduction to Spark</vt:lpstr>
      <vt:lpstr>PowerPoint Presentation</vt:lpstr>
      <vt:lpstr>PowerPoint Presentation</vt:lpstr>
      <vt:lpstr>Scope of the course</vt:lpstr>
      <vt:lpstr>PowerPoint Presentation</vt:lpstr>
      <vt:lpstr>2. Spark Core Concepts</vt:lpstr>
      <vt:lpstr>Exercise 0</vt:lpstr>
      <vt:lpstr>What is Apache Spark</vt:lpstr>
      <vt:lpstr>What is Apache Spark</vt:lpstr>
      <vt:lpstr>What is Apache Spark</vt:lpstr>
      <vt:lpstr>Unified Stack</vt:lpstr>
      <vt:lpstr>Spark cluster infraestructure</vt:lpstr>
      <vt:lpstr>Brief History</vt:lpstr>
      <vt:lpstr>Problems with Hadoop Map-Reduce</vt:lpstr>
      <vt:lpstr>Spark Alternative</vt:lpstr>
      <vt:lpstr>Spark vs Map-Reduce</vt:lpstr>
      <vt:lpstr>Exercise 1</vt:lpstr>
      <vt:lpstr>Basic Concepts</vt:lpstr>
      <vt:lpstr>Basic Concepts</vt:lpstr>
      <vt:lpstr>Basic Concepts</vt:lpstr>
      <vt:lpstr>Using the Spark-Shell</vt:lpstr>
      <vt:lpstr>Spark Operations Example</vt:lpstr>
      <vt:lpstr>Building your own application</vt:lpstr>
      <vt:lpstr>Building your own application</vt:lpstr>
      <vt:lpstr>Exercise 2</vt:lpstr>
      <vt:lpstr>PowerPoint Presentation</vt:lpstr>
      <vt:lpstr>RDD Definition</vt:lpstr>
      <vt:lpstr>RDD Creation</vt:lpstr>
      <vt:lpstr>RDD Basics</vt:lpstr>
      <vt:lpstr>RDD Basics</vt:lpstr>
      <vt:lpstr>Transformations </vt:lpstr>
      <vt:lpstr>Actions</vt:lpstr>
      <vt:lpstr>Actions</vt:lpstr>
      <vt:lpstr>Passing Functions to Spark</vt:lpstr>
      <vt:lpstr>Passing Functions to Spark</vt:lpstr>
      <vt:lpstr>Common Transformations And Actions</vt:lpstr>
      <vt:lpstr>Common Transformations And Actions</vt:lpstr>
      <vt:lpstr>Basic RDD transformations</vt:lpstr>
      <vt:lpstr>Two-RDD transformations</vt:lpstr>
      <vt:lpstr>RDD Basic Actions</vt:lpstr>
      <vt:lpstr>RDD Other Actions</vt:lpstr>
      <vt:lpstr>RDD Other Actions</vt:lpstr>
      <vt:lpstr>Key/Value Pairs RDDs</vt:lpstr>
      <vt:lpstr>Pair RDD Operations</vt:lpstr>
      <vt:lpstr>Pair RDD Operations</vt:lpstr>
      <vt:lpstr>Pair RDD Operations</vt:lpstr>
      <vt:lpstr>Pair RDD Operations</vt:lpstr>
      <vt:lpstr>Exercises</vt:lpstr>
      <vt:lpstr>Persistence (caching)</vt:lpstr>
      <vt:lpstr>Persistence (caching)</vt:lpstr>
      <vt:lpstr>Persistence Levels</vt:lpstr>
      <vt:lpstr>Persistence Levels</vt:lpstr>
      <vt:lpstr>Exercises</vt:lpstr>
      <vt:lpstr>Spark Data Transformations</vt:lpstr>
      <vt:lpstr>Spark Workflow – Partitions (1/2)</vt:lpstr>
      <vt:lpstr>Spark Workflow – the rest (2/2)</vt:lpstr>
      <vt:lpstr>Data Partitioning -- default</vt:lpstr>
      <vt:lpstr>Data Partitioning – single small files</vt:lpstr>
      <vt:lpstr>Data Partitioning – single big files</vt:lpstr>
      <vt:lpstr>Data Partitioning – multiple small files</vt:lpstr>
      <vt:lpstr>Data Partitioning – operations</vt:lpstr>
      <vt:lpstr>Data Partitioning for Key/Value RDDs</vt:lpstr>
      <vt:lpstr>Data Partitioning</vt:lpstr>
      <vt:lpstr>Data Partitioning</vt:lpstr>
      <vt:lpstr>Data Partitioning - Solution</vt:lpstr>
      <vt:lpstr>Data Partitioning -- Solution</vt:lpstr>
      <vt:lpstr>Define the RDD Data Partitioner</vt:lpstr>
      <vt:lpstr>When RDD Data Partitioning</vt:lpstr>
      <vt:lpstr>Numeric RDD Operations</vt:lpstr>
      <vt:lpstr>Exercises</vt:lpstr>
      <vt:lpstr>PowerPoint Presentation</vt:lpstr>
      <vt:lpstr>Spark Runtime architecture</vt:lpstr>
      <vt:lpstr>Spark Standalone Cluster -- Daemons</vt:lpstr>
      <vt:lpstr>Launching a program</vt:lpstr>
      <vt:lpstr>Spark Standalone Cluster Workflow (1/5)</vt:lpstr>
      <vt:lpstr>Spark Standalone Cluster Workflow (2/5)</vt:lpstr>
      <vt:lpstr>Spark Standalone Cluster Workflow (3/5)</vt:lpstr>
      <vt:lpstr>Spark Standalone Cluster Workflow (4/5)</vt:lpstr>
      <vt:lpstr>Spark Standalone Cluster Workflow (5/5)</vt:lpstr>
      <vt:lpstr>Spark on local mode</vt:lpstr>
      <vt:lpstr>Spark with other cluster managers</vt:lpstr>
      <vt:lpstr>Spark modes with other cluster managers</vt:lpstr>
      <vt:lpstr>The Driver</vt:lpstr>
      <vt:lpstr>The Driver – duties</vt:lpstr>
      <vt:lpstr>Executors</vt:lpstr>
      <vt:lpstr>Execution Components – Example (1/5)</vt:lpstr>
      <vt:lpstr>Execution Components – Example (2/5)</vt:lpstr>
      <vt:lpstr>Execution Components – Example (3/5)</vt:lpstr>
      <vt:lpstr>Execution Components – Example (4/5)</vt:lpstr>
      <vt:lpstr>Execution Components – Example (5/5)</vt:lpstr>
      <vt:lpstr>Components of Execution (1/4)</vt:lpstr>
      <vt:lpstr>Components of Execution (2/4) – Stages </vt:lpstr>
      <vt:lpstr>Components of Execution (3/4) – Scheduler</vt:lpstr>
      <vt:lpstr>Components of Execution (4/4) – Tasks</vt:lpstr>
      <vt:lpstr>Driver / executor steps</vt:lpstr>
      <vt:lpstr>Summary</vt:lpstr>
      <vt:lpstr>Spark Configuration</vt:lpstr>
      <vt:lpstr>Spark Configuration</vt:lpstr>
      <vt:lpstr>Spark web UI (1/2)</vt:lpstr>
      <vt:lpstr>Spark web UI (2/2)</vt:lpstr>
      <vt:lpstr>Drivers and Executor logs in cluster</vt:lpstr>
      <vt:lpstr>Performance Tuning</vt:lpstr>
      <vt:lpstr>Performance Tuning</vt:lpstr>
      <vt:lpstr>Serialization</vt:lpstr>
      <vt:lpstr>Exercises</vt:lpstr>
      <vt:lpstr>Shared Variables</vt:lpstr>
      <vt:lpstr>Shared variables – Accumulators</vt:lpstr>
      <vt:lpstr>Shared variables – Accumulators</vt:lpstr>
      <vt:lpstr>Shared Variables – Broadcast</vt:lpstr>
      <vt:lpstr>Exercises</vt:lpstr>
      <vt:lpstr>PowerPoint Presentation</vt:lpstr>
      <vt:lpstr>Load and Save Data</vt:lpstr>
      <vt:lpstr>Load and Save Data – Text Files</vt:lpstr>
      <vt:lpstr>Load and Save Data</vt:lpstr>
      <vt:lpstr>Load and Save Data</vt:lpstr>
      <vt:lpstr>Load and Save Data -- Sequence Files</vt:lpstr>
      <vt:lpstr>Load and Save Data -- Sequence Files</vt:lpstr>
      <vt:lpstr>Load and Save Data – Hadoop</vt:lpstr>
      <vt:lpstr>Load and Save data – File Systems</vt:lpstr>
      <vt:lpstr>Load and Save Data – SQL</vt:lpstr>
      <vt:lpstr>Load and Save Data – Databases</vt:lpstr>
      <vt:lpstr>Load and Save Data – Databases</vt:lpstr>
      <vt:lpstr>PowerPoint Presentation</vt:lpstr>
      <vt:lpstr>Spark SQL</vt:lpstr>
      <vt:lpstr>DataFrame</vt:lpstr>
      <vt:lpstr>Linking with Spark SQL</vt:lpstr>
      <vt:lpstr>Using SparkSQL in Applications</vt:lpstr>
      <vt:lpstr>Using SparkSQL in Applications</vt:lpstr>
      <vt:lpstr>Types stored in DataFrames</vt:lpstr>
      <vt:lpstr>Caching in Spark SQL</vt:lpstr>
      <vt:lpstr>Loading and Saving Data</vt:lpstr>
      <vt:lpstr>Exercises</vt:lpstr>
      <vt:lpstr>Loading and Saving Data</vt:lpstr>
      <vt:lpstr>Loading and Saving Data</vt:lpstr>
      <vt:lpstr>Loading and Saving Data</vt:lpstr>
      <vt:lpstr>Loading and Saving Data</vt:lpstr>
      <vt:lpstr>Loading and Saving Data</vt:lpstr>
      <vt:lpstr>JDBC /ODBC Server</vt:lpstr>
      <vt:lpstr>Working with Beeline</vt:lpstr>
      <vt:lpstr>Working with Beeline</vt:lpstr>
      <vt:lpstr>Spark SQL UDFs</vt:lpstr>
      <vt:lpstr>Exercises</vt:lpstr>
      <vt:lpstr>PowerPoint Presentation</vt:lpstr>
      <vt:lpstr>Spark Streaming</vt:lpstr>
      <vt:lpstr>Spark Streaming</vt:lpstr>
      <vt:lpstr>Spark Streaming</vt:lpstr>
      <vt:lpstr>MLib</vt:lpstr>
      <vt:lpstr>Exercises</vt:lpstr>
      <vt:lpstr>PowerPoint Presentation</vt:lpstr>
    </vt:vector>
  </TitlesOfParts>
  <Company>GFT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Partner for digital transformation</dc:title>
  <dc:creator>GFT</dc:creator>
  <cp:lastModifiedBy>Rey Retortillo, Angel Jose</cp:lastModifiedBy>
  <cp:revision>298</cp:revision>
  <cp:lastPrinted>2015-12-10T11:56:45Z</cp:lastPrinted>
  <dcterms:created xsi:type="dcterms:W3CDTF">2015-10-14T12:33:52Z</dcterms:created>
  <dcterms:modified xsi:type="dcterms:W3CDTF">2016-05-31T18:20:50Z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0x010100C3D7D33DB11EAE45BD9BC443370DB50F</vt:lpwstr>
  </property>
  <property fmtid="{D5CDD505-2E9C-101B-9397-08002B2CF9AE}" pid="3" name="_dlc_DocIdItemGuid">
    <vt:lpwstr>6d52848f-7eef-4b18-9ef2-173bb1e00d90</vt:lpwstr>
  </property>
  <property fmtid="{D5CDD505-2E9C-101B-9397-08002B2CF9AE}" pid="4" name="Tags">
    <vt:lpwstr>23;#Big Data|3584df86-3e23-482e-94b6-e579b1a03a82</vt:lpwstr>
  </property>
</Properties>
</file>